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374" r:id="rId2"/>
    <p:sldId id="415" r:id="rId3"/>
    <p:sldId id="416" r:id="rId4"/>
    <p:sldId id="440" r:id="rId5"/>
    <p:sldId id="417" r:id="rId6"/>
    <p:sldId id="394" r:id="rId7"/>
    <p:sldId id="434" r:id="rId8"/>
    <p:sldId id="478" r:id="rId9"/>
    <p:sldId id="439" r:id="rId10"/>
    <p:sldId id="441" r:id="rId11"/>
    <p:sldId id="450" r:id="rId12"/>
    <p:sldId id="396" r:id="rId13"/>
    <p:sldId id="400" r:id="rId14"/>
    <p:sldId id="457" r:id="rId15"/>
    <p:sldId id="458" r:id="rId16"/>
    <p:sldId id="459" r:id="rId17"/>
    <p:sldId id="460" r:id="rId18"/>
    <p:sldId id="449" r:id="rId19"/>
    <p:sldId id="448" r:id="rId20"/>
    <p:sldId id="456" r:id="rId21"/>
    <p:sldId id="453" r:id="rId22"/>
    <p:sldId id="451" r:id="rId23"/>
    <p:sldId id="483" r:id="rId24"/>
    <p:sldId id="484" r:id="rId25"/>
    <p:sldId id="485" r:id="rId26"/>
    <p:sldId id="446" r:id="rId27"/>
    <p:sldId id="465" r:id="rId28"/>
    <p:sldId id="479" r:id="rId29"/>
    <p:sldId id="490" r:id="rId30"/>
    <p:sldId id="480" r:id="rId31"/>
    <p:sldId id="488" r:id="rId32"/>
    <p:sldId id="489" r:id="rId33"/>
    <p:sldId id="481" r:id="rId34"/>
    <p:sldId id="464" r:id="rId35"/>
    <p:sldId id="470" r:id="rId36"/>
    <p:sldId id="472" r:id="rId37"/>
    <p:sldId id="473" r:id="rId38"/>
    <p:sldId id="406" r:id="rId39"/>
    <p:sldId id="482" r:id="rId40"/>
    <p:sldId id="315" r:id="rId41"/>
    <p:sldId id="421" r:id="rId42"/>
    <p:sldId id="279" r:id="rId43"/>
    <p:sldId id="491" r:id="rId44"/>
    <p:sldId id="487"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0941E0-064C-4700-BDD9-0521F9291B71}" type="datetimeFigureOut">
              <a:rPr lang="en-US" smtClean="0"/>
              <a:pPr/>
              <a:t>27-Feb-19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E0D360-828C-4DE2-9413-278A46819676}" type="slidenum">
              <a:rPr lang="en-US" smtClean="0"/>
              <a:pPr/>
              <a:t>‹#›</a:t>
            </a:fld>
            <a:endParaRPr lang="en-US"/>
          </a:p>
        </p:txBody>
      </p:sp>
    </p:spTree>
    <p:extLst>
      <p:ext uri="{BB962C8B-B14F-4D97-AF65-F5344CB8AC3E}">
        <p14:creationId xmlns:p14="http://schemas.microsoft.com/office/powerpoint/2010/main" val="2705973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E0D360-828C-4DE2-9413-278A46819676}" type="slidenum">
              <a:rPr lang="en-US" smtClean="0"/>
              <a:pPr/>
              <a:t>3</a:t>
            </a:fld>
            <a:endParaRPr lang="en-US"/>
          </a:p>
        </p:txBody>
      </p:sp>
    </p:spTree>
    <p:extLst>
      <p:ext uri="{BB962C8B-B14F-4D97-AF65-F5344CB8AC3E}">
        <p14:creationId xmlns:p14="http://schemas.microsoft.com/office/powerpoint/2010/main" val="1244175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8E0D360-828C-4DE2-9413-278A46819676}" type="slidenum">
              <a:rPr lang="en-US" smtClean="0"/>
              <a:pPr/>
              <a:t>44</a:t>
            </a:fld>
            <a:endParaRPr lang="en-US"/>
          </a:p>
        </p:txBody>
      </p:sp>
    </p:spTree>
    <p:extLst>
      <p:ext uri="{BB962C8B-B14F-4D97-AF65-F5344CB8AC3E}">
        <p14:creationId xmlns:p14="http://schemas.microsoft.com/office/powerpoint/2010/main" val="2536090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27-Feb-19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27-Feb-19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27-Feb-19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27-Feb-19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27-Feb-19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27-Feb-19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27-Feb-19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27-Feb-19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27-Feb-19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27-Feb-19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27-Feb-19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27-Feb-19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en.wikipedia.org/wiki/Tubal_ligatio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gif"/><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sciencedirect.com/topics/medicine-and-dentistry/cancer-risk" TargetMode="External"/><Relationship Id="rId2" Type="http://schemas.openxmlformats.org/officeDocument/2006/relationships/hyperlink" Target="https://www.sciencedirect.com/topics/medicine-and-dentistry/risk-stratification" TargetMode="Externa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81600" y="0"/>
            <a:ext cx="3962400" cy="4900612"/>
          </a:xfrm>
        </p:spPr>
        <p:txBody>
          <a:bodyPr>
            <a:normAutofit/>
          </a:bodyPr>
          <a:lstStyle/>
          <a:p>
            <a:r>
              <a:rPr lang="en-US" sz="4000" b="1" dirty="0" smtClean="0">
                <a:solidFill>
                  <a:srgbClr val="FF0000"/>
                </a:solidFill>
              </a:rPr>
              <a:t>Prophylactic</a:t>
            </a:r>
            <a:br>
              <a:rPr lang="en-US" sz="4000" b="1" dirty="0" smtClean="0">
                <a:solidFill>
                  <a:srgbClr val="FF0000"/>
                </a:solidFill>
              </a:rPr>
            </a:br>
            <a:r>
              <a:rPr lang="en-US" sz="4000" b="1" dirty="0">
                <a:solidFill>
                  <a:srgbClr val="FF0000"/>
                </a:solidFill>
              </a:rPr>
              <a:t>Bilateral</a:t>
            </a:r>
            <a:r>
              <a:rPr lang="en-US" sz="4000" b="1" dirty="0" smtClean="0">
                <a:solidFill>
                  <a:srgbClr val="FF0000"/>
                </a:solidFill>
              </a:rPr>
              <a:t/>
            </a:r>
            <a:br>
              <a:rPr lang="en-US" sz="4000" b="1" dirty="0" smtClean="0">
                <a:solidFill>
                  <a:srgbClr val="FF0000"/>
                </a:solidFill>
              </a:rPr>
            </a:br>
            <a:r>
              <a:rPr lang="en-US" sz="4000" b="1" dirty="0" smtClean="0">
                <a:solidFill>
                  <a:srgbClr val="FF0000"/>
                </a:solidFill>
              </a:rPr>
              <a:t> Salpingectomy</a:t>
            </a:r>
            <a:r>
              <a:rPr lang="en-US" sz="4000" b="1" dirty="0" smtClean="0"/>
              <a:t/>
            </a:r>
            <a:br>
              <a:rPr lang="en-US" sz="4000" b="1" dirty="0" smtClean="0"/>
            </a:br>
            <a:r>
              <a:rPr lang="en-US" sz="3200" b="1" dirty="0" smtClean="0"/>
              <a:t>for </a:t>
            </a:r>
            <a:br>
              <a:rPr lang="en-US" sz="3200" b="1" dirty="0" smtClean="0"/>
            </a:br>
            <a:r>
              <a:rPr lang="en-US" sz="3200" b="1" dirty="0" smtClean="0"/>
              <a:t>Risk Reduction Of</a:t>
            </a:r>
            <a:br>
              <a:rPr lang="en-US" sz="3200" b="1" dirty="0" smtClean="0"/>
            </a:br>
            <a:r>
              <a:rPr lang="en-US" sz="3200" b="1" dirty="0" smtClean="0"/>
              <a:t>Ovarian/Fallopian Tube/Peritoneal/ Breast </a:t>
            </a:r>
            <a:r>
              <a:rPr lang="en-US" sz="3200" b="1" dirty="0"/>
              <a:t>Cancer</a:t>
            </a:r>
          </a:p>
        </p:txBody>
      </p:sp>
      <p:sp>
        <p:nvSpPr>
          <p:cNvPr id="3" name="Subtitle 2"/>
          <p:cNvSpPr>
            <a:spLocks noGrp="1"/>
          </p:cNvSpPr>
          <p:nvPr>
            <p:ph type="subTitle" idx="1"/>
          </p:nvPr>
        </p:nvSpPr>
        <p:spPr>
          <a:xfrm>
            <a:off x="204355" y="3352800"/>
            <a:ext cx="4267200" cy="2133600"/>
          </a:xfrm>
        </p:spPr>
        <p:txBody>
          <a:bodyPr>
            <a:normAutofit/>
          </a:bodyPr>
          <a:lstStyle/>
          <a:p>
            <a:r>
              <a:rPr lang="en-US" sz="1600" b="1" dirty="0">
                <a:solidFill>
                  <a:srgbClr val="0070C0"/>
                </a:solidFill>
              </a:rPr>
              <a:t>Muhammad  M  Al </a:t>
            </a:r>
            <a:r>
              <a:rPr lang="en-US" sz="1600" b="1" dirty="0" err="1">
                <a:solidFill>
                  <a:srgbClr val="0070C0"/>
                </a:solidFill>
              </a:rPr>
              <a:t>Hennawy</a:t>
            </a:r>
            <a:endParaRPr lang="en-US" sz="1600" b="1" dirty="0">
              <a:solidFill>
                <a:srgbClr val="0070C0"/>
              </a:solidFill>
            </a:endParaRPr>
          </a:p>
          <a:p>
            <a:r>
              <a:rPr lang="en-US" sz="1600" b="1" dirty="0" smtClean="0">
                <a:solidFill>
                  <a:srgbClr val="FF0000"/>
                </a:solidFill>
              </a:rPr>
              <a:t>First Consultant Obstetrician </a:t>
            </a:r>
            <a:r>
              <a:rPr lang="en-US" sz="1600" b="1" dirty="0">
                <a:solidFill>
                  <a:srgbClr val="FF0000"/>
                </a:solidFill>
              </a:rPr>
              <a:t>and </a:t>
            </a:r>
            <a:r>
              <a:rPr lang="en-US" sz="1600" b="1" dirty="0" smtClean="0">
                <a:solidFill>
                  <a:srgbClr val="FF0000"/>
                </a:solidFill>
              </a:rPr>
              <a:t>Gynecologist </a:t>
            </a:r>
            <a:endParaRPr lang="en-US" sz="1600" b="1" dirty="0">
              <a:solidFill>
                <a:srgbClr val="FF0000"/>
              </a:solidFill>
            </a:endParaRPr>
          </a:p>
          <a:p>
            <a:r>
              <a:rPr lang="en-US" sz="1600" b="1" dirty="0" err="1"/>
              <a:t>Ras</a:t>
            </a:r>
            <a:r>
              <a:rPr lang="en-US" sz="1600" b="1" dirty="0"/>
              <a:t> El </a:t>
            </a:r>
            <a:r>
              <a:rPr lang="en-US" sz="1600" b="1" dirty="0" smtClean="0"/>
              <a:t>Bar  Central  </a:t>
            </a:r>
            <a:r>
              <a:rPr lang="en-US" sz="1600" b="1" dirty="0"/>
              <a:t>Hospital ,</a:t>
            </a:r>
          </a:p>
          <a:p>
            <a:r>
              <a:rPr lang="en-US" sz="1600" b="1" dirty="0"/>
              <a:t> Dumyat </a:t>
            </a:r>
            <a:r>
              <a:rPr lang="en-US" sz="1600" b="1" dirty="0" smtClean="0"/>
              <a:t> </a:t>
            </a:r>
            <a:r>
              <a:rPr lang="en-US" sz="1600" b="1" dirty="0" err="1" smtClean="0"/>
              <a:t>Specialised</a:t>
            </a:r>
            <a:r>
              <a:rPr lang="en-US" sz="1600" b="1" dirty="0" smtClean="0"/>
              <a:t>  </a:t>
            </a:r>
            <a:r>
              <a:rPr lang="en-US" sz="1600" b="1" dirty="0"/>
              <a:t>Hospital ,</a:t>
            </a:r>
          </a:p>
          <a:p>
            <a:r>
              <a:rPr lang="en-US" sz="1600" b="1" dirty="0"/>
              <a:t> </a:t>
            </a:r>
            <a:r>
              <a:rPr lang="en-US" sz="1600" b="1" dirty="0" smtClean="0"/>
              <a:t>Egypt</a:t>
            </a:r>
          </a:p>
          <a:p>
            <a:r>
              <a:rPr lang="en-US" sz="1600" b="1" dirty="0" smtClean="0"/>
              <a:t>01222503011</a:t>
            </a:r>
          </a:p>
          <a:p>
            <a:r>
              <a:rPr lang="en-US" sz="1600" dirty="0" smtClean="0"/>
              <a:t>mmhennawy.site44.com</a:t>
            </a:r>
            <a:endParaRPr lang="en-US" sz="1600" dirty="0"/>
          </a:p>
          <a:p>
            <a:endParaRPr lang="en-US" dirty="0"/>
          </a:p>
        </p:txBody>
      </p:sp>
      <p:pic>
        <p:nvPicPr>
          <p:cNvPr id="5" name="Picture 6" descr="C:\Documents and Settings\mmhennawy\Desktop\12.gif"/>
          <p:cNvPicPr>
            <a:picLocks noChangeAspect="1" noChangeArrowheads="1" noCrop="1"/>
          </p:cNvPicPr>
          <p:nvPr/>
        </p:nvPicPr>
        <p:blipFill>
          <a:blip r:embed="rId2"/>
          <a:srcRect/>
          <a:stretch>
            <a:fillRect/>
          </a:stretch>
        </p:blipFill>
        <p:spPr bwMode="auto">
          <a:xfrm>
            <a:off x="190500" y="152400"/>
            <a:ext cx="3886200" cy="3049665"/>
          </a:xfrm>
          <a:prstGeom prst="rect">
            <a:avLst/>
          </a:prstGeom>
          <a:noFill/>
          <a:ln w="9525">
            <a:noFill/>
            <a:miter lim="800000"/>
            <a:headEnd/>
            <a:tailEnd/>
          </a:ln>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7400" y="4652521"/>
            <a:ext cx="3079795" cy="2205479"/>
          </a:xfrm>
          <a:prstGeom prst="rect">
            <a:avLst/>
          </a:prstGeom>
        </p:spPr>
      </p:pic>
    </p:spTree>
    <p:extLst>
      <p:ext uri="{BB962C8B-B14F-4D97-AF65-F5344CB8AC3E}">
        <p14:creationId xmlns:p14="http://schemas.microsoft.com/office/powerpoint/2010/main" val="8142178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Predisposed To Ovarian Cancer</a:t>
            </a:r>
            <a:endParaRPr lang="en-US" dirty="0"/>
          </a:p>
        </p:txBody>
      </p:sp>
      <p:sp>
        <p:nvSpPr>
          <p:cNvPr id="3" name="Content Placeholder 2"/>
          <p:cNvSpPr>
            <a:spLocks noGrp="1"/>
          </p:cNvSpPr>
          <p:nvPr>
            <p:ph idx="1"/>
          </p:nvPr>
        </p:nvSpPr>
        <p:spPr>
          <a:xfrm>
            <a:off x="457200" y="1295400"/>
            <a:ext cx="6781800" cy="5410200"/>
          </a:xfrm>
        </p:spPr>
        <p:txBody>
          <a:bodyPr>
            <a:normAutofit fontScale="77500" lnSpcReduction="20000"/>
          </a:bodyPr>
          <a:lstStyle/>
          <a:p>
            <a:r>
              <a:rPr lang="en-US" dirty="0"/>
              <a:t>The last decade has seen mounting evidence in </a:t>
            </a:r>
            <a:r>
              <a:rPr lang="en-US" dirty="0" err="1"/>
              <a:t>favour</a:t>
            </a:r>
            <a:r>
              <a:rPr lang="en-US" dirty="0"/>
              <a:t> of the tubal origin of non-uterine </a:t>
            </a:r>
            <a:r>
              <a:rPr lang="en-US" dirty="0">
                <a:solidFill>
                  <a:srgbClr val="FF0000"/>
                </a:solidFill>
              </a:rPr>
              <a:t>h</a:t>
            </a:r>
            <a:r>
              <a:rPr lang="en-US" dirty="0"/>
              <a:t>igh </a:t>
            </a:r>
            <a:r>
              <a:rPr lang="en-US" dirty="0">
                <a:solidFill>
                  <a:srgbClr val="FF0000"/>
                </a:solidFill>
              </a:rPr>
              <a:t>g</a:t>
            </a:r>
            <a:r>
              <a:rPr lang="en-US" dirty="0"/>
              <a:t>rade </a:t>
            </a:r>
            <a:r>
              <a:rPr lang="en-US" dirty="0">
                <a:solidFill>
                  <a:srgbClr val="FF0000"/>
                </a:solidFill>
              </a:rPr>
              <a:t>s</a:t>
            </a:r>
            <a:r>
              <a:rPr lang="en-US" dirty="0"/>
              <a:t>erous </a:t>
            </a:r>
            <a:r>
              <a:rPr lang="en-US" dirty="0">
                <a:solidFill>
                  <a:srgbClr val="FF0000"/>
                </a:solidFill>
              </a:rPr>
              <a:t>c</a:t>
            </a:r>
            <a:r>
              <a:rPr lang="en-US" dirty="0"/>
              <a:t>ancers </a:t>
            </a:r>
            <a:r>
              <a:rPr lang="en-US" dirty="0">
                <a:solidFill>
                  <a:srgbClr val="FF0000"/>
                </a:solidFill>
              </a:rPr>
              <a:t>(HGSC) </a:t>
            </a:r>
            <a:r>
              <a:rPr lang="en-US" dirty="0"/>
              <a:t>especially on the distal and </a:t>
            </a:r>
            <a:r>
              <a:rPr lang="en-US" dirty="0" err="1"/>
              <a:t>ampullo-fimbrial</a:t>
            </a:r>
            <a:r>
              <a:rPr lang="en-US" dirty="0"/>
              <a:t> ends of </a:t>
            </a:r>
            <a:r>
              <a:rPr lang="en-US" dirty="0" smtClean="0"/>
              <a:t>fallopian</a:t>
            </a:r>
            <a:endParaRPr lang="en-US" dirty="0" smtClean="0">
              <a:solidFill>
                <a:srgbClr val="FF0000"/>
              </a:solidFill>
            </a:endParaRPr>
          </a:p>
          <a:p>
            <a:r>
              <a:rPr lang="en-US" dirty="0" smtClean="0"/>
              <a:t>Additionally </a:t>
            </a:r>
            <a:r>
              <a:rPr lang="en-US" dirty="0">
                <a:solidFill>
                  <a:schemeClr val="tx2">
                    <a:lumMod val="60000"/>
                    <a:lumOff val="40000"/>
                  </a:schemeClr>
                </a:solidFill>
              </a:rPr>
              <a:t>s</a:t>
            </a:r>
            <a:r>
              <a:rPr lang="en-US" dirty="0"/>
              <a:t>erous </a:t>
            </a:r>
            <a:r>
              <a:rPr lang="en-US" dirty="0">
                <a:solidFill>
                  <a:schemeClr val="tx2">
                    <a:lumMod val="60000"/>
                    <a:lumOff val="40000"/>
                  </a:schemeClr>
                </a:solidFill>
              </a:rPr>
              <a:t>t</a:t>
            </a:r>
            <a:r>
              <a:rPr lang="en-US" dirty="0"/>
              <a:t>ubal </a:t>
            </a:r>
            <a:r>
              <a:rPr lang="en-US" dirty="0">
                <a:solidFill>
                  <a:schemeClr val="tx2">
                    <a:lumMod val="60000"/>
                    <a:lumOff val="40000"/>
                  </a:schemeClr>
                </a:solidFill>
              </a:rPr>
              <a:t>i</a:t>
            </a:r>
            <a:r>
              <a:rPr lang="en-US" dirty="0"/>
              <a:t>ntraepithelial </a:t>
            </a:r>
            <a:r>
              <a:rPr lang="en-US" dirty="0" smtClean="0">
                <a:solidFill>
                  <a:schemeClr val="tx2">
                    <a:lumMod val="60000"/>
                    <a:lumOff val="40000"/>
                  </a:schemeClr>
                </a:solidFill>
              </a:rPr>
              <a:t>c</a:t>
            </a:r>
            <a:r>
              <a:rPr lang="en-US" dirty="0" smtClean="0"/>
              <a:t>arcinoma</a:t>
            </a:r>
            <a:r>
              <a:rPr lang="en-US" dirty="0" smtClean="0">
                <a:solidFill>
                  <a:schemeClr val="tx2">
                    <a:lumMod val="60000"/>
                    <a:lumOff val="40000"/>
                  </a:schemeClr>
                </a:solidFill>
              </a:rPr>
              <a:t>(STIC</a:t>
            </a:r>
            <a:r>
              <a:rPr lang="en-US" dirty="0">
                <a:solidFill>
                  <a:schemeClr val="tx2">
                    <a:lumMod val="60000"/>
                    <a:lumOff val="40000"/>
                  </a:schemeClr>
                </a:solidFill>
              </a:rPr>
              <a:t>)</a:t>
            </a:r>
            <a:r>
              <a:rPr lang="en-US" dirty="0"/>
              <a:t> lesions </a:t>
            </a:r>
            <a:r>
              <a:rPr lang="en-US" dirty="0" smtClean="0"/>
              <a:t>(preinvasive </a:t>
            </a:r>
            <a:r>
              <a:rPr lang="en-US" dirty="0"/>
              <a:t>fallopian tube pathology </a:t>
            </a:r>
            <a:r>
              <a:rPr lang="en-US" dirty="0" smtClean="0"/>
              <a:t>) have </a:t>
            </a:r>
            <a:r>
              <a:rPr lang="en-US" dirty="0"/>
              <a:t>been identified in tubal mucosa and are thought to be precursors of HGSC </a:t>
            </a:r>
            <a:endParaRPr lang="en-US" dirty="0" smtClean="0"/>
          </a:p>
          <a:p>
            <a:r>
              <a:rPr lang="en-US" sz="2600" dirty="0" smtClean="0">
                <a:solidFill>
                  <a:srgbClr val="00B050"/>
                </a:solidFill>
              </a:rPr>
              <a:t>Gene </a:t>
            </a:r>
            <a:r>
              <a:rPr lang="en-US" sz="2600" dirty="0">
                <a:solidFill>
                  <a:srgbClr val="00B050"/>
                </a:solidFill>
              </a:rPr>
              <a:t>expression and molecular profiling studies demonstrate that ovarian HGSCs more closely resemble fallopian tube epithelium than ovarian surface epithelium</a:t>
            </a:r>
            <a:r>
              <a:rPr lang="en-US" sz="2600" dirty="0" smtClean="0">
                <a:solidFill>
                  <a:srgbClr val="00B050"/>
                </a:solidFill>
              </a:rPr>
              <a:t>.</a:t>
            </a:r>
          </a:p>
          <a:p>
            <a:r>
              <a:rPr lang="en-US" sz="2600" dirty="0" smtClean="0">
                <a:solidFill>
                  <a:srgbClr val="00B050"/>
                </a:solidFill>
              </a:rPr>
              <a:t>TP53 (</a:t>
            </a:r>
            <a:r>
              <a:rPr lang="en-US" sz="2800" dirty="0"/>
              <a:t>the </a:t>
            </a:r>
            <a:r>
              <a:rPr lang="en-US" sz="2800" i="1" dirty="0"/>
              <a:t>TP53</a:t>
            </a:r>
            <a:r>
              <a:rPr lang="en-US" sz="2800" dirty="0"/>
              <a:t> tumor suppressor gene </a:t>
            </a:r>
            <a:r>
              <a:rPr lang="en-US" sz="2800" dirty="0" smtClean="0"/>
              <a:t>) </a:t>
            </a:r>
            <a:r>
              <a:rPr lang="en-US" sz="2600" dirty="0" smtClean="0">
                <a:solidFill>
                  <a:srgbClr val="00B050"/>
                </a:solidFill>
              </a:rPr>
              <a:t>mutations </a:t>
            </a:r>
            <a:r>
              <a:rPr lang="en-US" sz="2600" dirty="0">
                <a:solidFill>
                  <a:srgbClr val="00B050"/>
                </a:solidFill>
              </a:rPr>
              <a:t>are extremely common in both STIC lesions and ovarian HGSCs, and more importantly, the particular mutations in these 2 lesions have been shown to be identical</a:t>
            </a:r>
            <a:r>
              <a:rPr lang="en-US" sz="2600" dirty="0" smtClean="0">
                <a:solidFill>
                  <a:srgbClr val="00B050"/>
                </a:solidFill>
              </a:rPr>
              <a:t>.</a:t>
            </a:r>
          </a:p>
          <a:p>
            <a:r>
              <a:rPr lang="en-US" sz="2600" dirty="0">
                <a:solidFill>
                  <a:srgbClr val="00B050"/>
                </a:solidFill>
              </a:rPr>
              <a:t>a decreased risk of ovarian cancer in women who have undergone tubal ligation</a:t>
            </a:r>
            <a:r>
              <a:rPr lang="en-US" dirty="0"/>
              <a:t>.</a:t>
            </a:r>
          </a:p>
          <a:p>
            <a:endParaRPr lang="en-US" dirty="0" smtClean="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9000" y="1963954"/>
            <a:ext cx="1905000" cy="1739900"/>
          </a:xfrm>
          <a:prstGeom prst="rect">
            <a:avLst/>
          </a:prstGeom>
        </p:spPr>
      </p:pic>
      <p:pic>
        <p:nvPicPr>
          <p:cNvPr id="6" name="Picture 5"/>
          <p:cNvPicPr>
            <a:picLocks noChangeAspect="1"/>
          </p:cNvPicPr>
          <p:nvPr/>
        </p:nvPicPr>
        <p:blipFill>
          <a:blip r:embed="rId3"/>
          <a:stretch>
            <a:fillRect/>
          </a:stretch>
        </p:blipFill>
        <p:spPr>
          <a:xfrm>
            <a:off x="7086600" y="3717709"/>
            <a:ext cx="1927635" cy="1562316"/>
          </a:xfrm>
          <a:prstGeom prst="rect">
            <a:avLst/>
          </a:prstGeom>
        </p:spPr>
      </p:pic>
    </p:spTree>
    <p:extLst>
      <p:ext uri="{BB962C8B-B14F-4D97-AF65-F5344CB8AC3E}">
        <p14:creationId xmlns:p14="http://schemas.microsoft.com/office/powerpoint/2010/main" val="17054568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04800"/>
            <a:ext cx="8229600" cy="4525963"/>
          </a:xfrm>
        </p:spPr>
        <p:txBody>
          <a:bodyPr/>
          <a:lstStyle/>
          <a:p>
            <a:r>
              <a:rPr lang="en-US" dirty="0" smtClean="0"/>
              <a:t>One of the more important finding in last decade of gynecologic oncology is the confirmed theory that types II tumors derive from the epithelium of the Fallopian tube, whereas clear cell and </a:t>
            </a:r>
            <a:r>
              <a:rPr lang="en-US" dirty="0" err="1" smtClean="0"/>
              <a:t>endometrioid</a:t>
            </a:r>
            <a:r>
              <a:rPr lang="en-US" dirty="0" smtClean="0"/>
              <a:t> tumors derive from endometrial tissue that migrate to the ovary by retrograde menstruation.</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3000" y="3886200"/>
            <a:ext cx="4026408" cy="2985655"/>
          </a:xfrm>
          <a:prstGeom prst="rect">
            <a:avLst/>
          </a:prstGeom>
        </p:spPr>
      </p:pic>
    </p:spTree>
    <p:extLst>
      <p:ext uri="{BB962C8B-B14F-4D97-AF65-F5344CB8AC3E}">
        <p14:creationId xmlns:p14="http://schemas.microsoft.com/office/powerpoint/2010/main" val="40778392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High-Grade Serous Carcinoma (HGSC)</a:t>
            </a:r>
            <a:endParaRPr lang="en-US" dirty="0"/>
          </a:p>
        </p:txBody>
      </p:sp>
      <p:sp>
        <p:nvSpPr>
          <p:cNvPr id="3" name="Content Placeholder 2"/>
          <p:cNvSpPr>
            <a:spLocks noGrp="1"/>
          </p:cNvSpPr>
          <p:nvPr>
            <p:ph idx="1"/>
          </p:nvPr>
        </p:nvSpPr>
        <p:spPr/>
        <p:txBody>
          <a:bodyPr>
            <a:normAutofit lnSpcReduction="10000"/>
          </a:bodyPr>
          <a:lstStyle/>
          <a:p>
            <a:r>
              <a:rPr lang="en-US" dirty="0" smtClean="0"/>
              <a:t>It is the most common, accounting for approximately 70 % of invasive ovarian carcinomas </a:t>
            </a:r>
          </a:p>
          <a:p>
            <a:r>
              <a:rPr lang="en-US" dirty="0" smtClean="0"/>
              <a:t>It is usually diagnosed at an advanced stage, and, although it is initially highly responsive to chemotherapy, most women with HGSC ultimately relapse, develop resistance to chemotherapeutic agents and succumb to their disease.</a:t>
            </a:r>
            <a:endParaRPr lang="en-US" dirty="0"/>
          </a:p>
        </p:txBody>
      </p:sp>
    </p:spTree>
    <p:extLst>
      <p:ext uri="{BB962C8B-B14F-4D97-AF65-F5344CB8AC3E}">
        <p14:creationId xmlns:p14="http://schemas.microsoft.com/office/powerpoint/2010/main" val="15492493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2010 (OVCARE) </a:t>
            </a:r>
          </a:p>
        </p:txBody>
      </p:sp>
      <p:sp>
        <p:nvSpPr>
          <p:cNvPr id="3" name="Content Placeholder 2"/>
          <p:cNvSpPr>
            <a:spLocks noGrp="1"/>
          </p:cNvSpPr>
          <p:nvPr>
            <p:ph idx="1"/>
          </p:nvPr>
        </p:nvSpPr>
        <p:spPr/>
        <p:txBody>
          <a:bodyPr>
            <a:normAutofit fontScale="77500" lnSpcReduction="20000"/>
          </a:bodyPr>
          <a:lstStyle/>
          <a:p>
            <a:r>
              <a:rPr lang="en-US" dirty="0" smtClean="0"/>
              <a:t>In September 2010 the </a:t>
            </a:r>
            <a:r>
              <a:rPr lang="en-US" dirty="0" smtClean="0">
                <a:solidFill>
                  <a:srgbClr val="FF0000"/>
                </a:solidFill>
              </a:rPr>
              <a:t>Ov</a:t>
            </a:r>
            <a:r>
              <a:rPr lang="en-US" dirty="0" smtClean="0"/>
              <a:t>arian </a:t>
            </a:r>
            <a:r>
              <a:rPr lang="en-US" dirty="0" smtClean="0">
                <a:solidFill>
                  <a:srgbClr val="FF0000"/>
                </a:solidFill>
              </a:rPr>
              <a:t>Ca</a:t>
            </a:r>
            <a:r>
              <a:rPr lang="en-US" dirty="0" smtClean="0"/>
              <a:t>ncer </a:t>
            </a:r>
            <a:r>
              <a:rPr lang="en-US" dirty="0" smtClean="0">
                <a:solidFill>
                  <a:srgbClr val="FF0000"/>
                </a:solidFill>
              </a:rPr>
              <a:t>Re</a:t>
            </a:r>
            <a:r>
              <a:rPr lang="en-US" dirty="0" smtClean="0"/>
              <a:t>search team (OVCARE) recommended to all gynecologic surgeons in the province of British Columbia (BC) Canada that, when operating on women </a:t>
            </a:r>
            <a:r>
              <a:rPr lang="en-US" dirty="0" smtClean="0">
                <a:solidFill>
                  <a:srgbClr val="FF0000"/>
                </a:solidFill>
              </a:rPr>
              <a:t>at general population risk </a:t>
            </a:r>
            <a:r>
              <a:rPr lang="en-US" dirty="0" smtClean="0"/>
              <a:t>for ovarian cancer, they should consider: </a:t>
            </a:r>
          </a:p>
          <a:p>
            <a:r>
              <a:rPr lang="en-US" dirty="0" smtClean="0"/>
              <a:t>1) performing bilateral </a:t>
            </a:r>
            <a:r>
              <a:rPr lang="en-US" dirty="0" err="1" smtClean="0"/>
              <a:t>salpingectomy</a:t>
            </a:r>
            <a:r>
              <a:rPr lang="en-US" dirty="0" smtClean="0"/>
              <a:t> at the time of hysterectomy (even when the ovaries are being preserved); and </a:t>
            </a:r>
          </a:p>
          <a:p>
            <a:r>
              <a:rPr lang="en-US" dirty="0" smtClean="0"/>
              <a:t>2) performing bilateral salpingectomy in place of tubal ligation for sterilization</a:t>
            </a:r>
          </a:p>
          <a:p>
            <a:r>
              <a:rPr lang="en-US" dirty="0" smtClean="0"/>
              <a:t>—herein referred to as </a:t>
            </a:r>
            <a:r>
              <a:rPr lang="en-US" dirty="0" smtClean="0">
                <a:solidFill>
                  <a:srgbClr val="FF0000"/>
                </a:solidFill>
              </a:rPr>
              <a:t>opportunistic salpingectomy (OS). </a:t>
            </a:r>
          </a:p>
          <a:p>
            <a:r>
              <a:rPr lang="en-US" dirty="0" smtClean="0"/>
              <a:t>The surgical practice changes were presented as a cancer prevention strategy of unproven efficacy.</a:t>
            </a:r>
            <a:endParaRPr lang="en-US" dirty="0"/>
          </a:p>
        </p:txBody>
      </p:sp>
    </p:spTree>
    <p:extLst>
      <p:ext uri="{BB962C8B-B14F-4D97-AF65-F5344CB8AC3E}">
        <p14:creationId xmlns:p14="http://schemas.microsoft.com/office/powerpoint/2010/main" val="34215169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2011, The </a:t>
            </a:r>
            <a:r>
              <a:rPr lang="en-US" dirty="0">
                <a:solidFill>
                  <a:srgbClr val="FF0000"/>
                </a:solidFill>
              </a:rPr>
              <a:t>S</a:t>
            </a:r>
            <a:r>
              <a:rPr lang="en-US" dirty="0"/>
              <a:t>ociety of </a:t>
            </a:r>
            <a:r>
              <a:rPr lang="en-US" dirty="0">
                <a:solidFill>
                  <a:srgbClr val="FF0000"/>
                </a:solidFill>
              </a:rPr>
              <a:t>G</a:t>
            </a:r>
            <a:r>
              <a:rPr lang="en-US" dirty="0"/>
              <a:t>ynecological </a:t>
            </a:r>
            <a:r>
              <a:rPr lang="en-US" dirty="0">
                <a:solidFill>
                  <a:srgbClr val="FF0000"/>
                </a:solidFill>
              </a:rPr>
              <a:t>O</a:t>
            </a:r>
            <a:r>
              <a:rPr lang="en-US" dirty="0"/>
              <a:t>ncology of Canada (</a:t>
            </a:r>
            <a:r>
              <a:rPr lang="en-US" dirty="0" smtClean="0"/>
              <a:t>SGO)</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It issued </a:t>
            </a:r>
            <a:r>
              <a:rPr lang="en-US" dirty="0"/>
              <a:t>a statement recommending that “physicians discuss the risks and benefits of bilateral salpingectomy with patients undergoing hysterectomy or requesting permanent, irreversible sterilization</a:t>
            </a:r>
            <a:r>
              <a:rPr lang="en-US" dirty="0" smtClean="0"/>
              <a:t>.”</a:t>
            </a:r>
            <a:endParaRPr lang="en-US" baseline="30000" dirty="0" smtClean="0"/>
          </a:p>
          <a:p>
            <a:r>
              <a:rPr lang="en-US" dirty="0" smtClean="0"/>
              <a:t>This </a:t>
            </a:r>
            <a:r>
              <a:rPr lang="en-US" dirty="0"/>
              <a:t>practice statement reflects robust histological, </a:t>
            </a:r>
            <a:r>
              <a:rPr lang="en-US" dirty="0" err="1"/>
              <a:t>immunohistochemical</a:t>
            </a:r>
            <a:r>
              <a:rPr lang="en-US" dirty="0"/>
              <a:t> and molecular evidence that most high-grade serous epithelial ovarian cancers (HGSC) in BRCA1/2 + women—and in many women with sporadic, non-hereditary pelvic serous carcinomas—actually originate from the distal portion of the fallopian tube.</a:t>
            </a:r>
          </a:p>
        </p:txBody>
      </p:sp>
    </p:spTree>
    <p:extLst>
      <p:ext uri="{BB962C8B-B14F-4D97-AF65-F5344CB8AC3E}">
        <p14:creationId xmlns:p14="http://schemas.microsoft.com/office/powerpoint/2010/main" val="23041286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SGO statement, 2013</a:t>
            </a:r>
            <a:br>
              <a:rPr lang="en-US" dirty="0"/>
            </a:br>
            <a:endParaRPr lang="en-US" dirty="0"/>
          </a:p>
        </p:txBody>
      </p:sp>
      <p:sp>
        <p:nvSpPr>
          <p:cNvPr id="3" name="Content Placeholder 2"/>
          <p:cNvSpPr>
            <a:spLocks noGrp="1"/>
          </p:cNvSpPr>
          <p:nvPr>
            <p:ph idx="1"/>
          </p:nvPr>
        </p:nvSpPr>
        <p:spPr/>
        <p:txBody>
          <a:bodyPr>
            <a:normAutofit lnSpcReduction="10000"/>
          </a:bodyPr>
          <a:lstStyle/>
          <a:p>
            <a:r>
              <a:rPr lang="en-US" dirty="0" smtClean="0"/>
              <a:t>“</a:t>
            </a:r>
            <a:r>
              <a:rPr lang="en-US" dirty="0"/>
              <a:t>A paradigm shift in our understanding of pelvic serous carcinomas suggests that the site of origin may be the fallopian tube.</a:t>
            </a:r>
          </a:p>
          <a:p>
            <a:r>
              <a:rPr lang="en-US" dirty="0"/>
              <a:t>For women at population risk (average) for ovarian cancer, salpingectomy should be considered(after completion of childbearing) at the time of hysterectomy, in lieu of tubal ligation, and also at the time of other pelvic surgery.”</a:t>
            </a:r>
          </a:p>
        </p:txBody>
      </p:sp>
    </p:spTree>
    <p:extLst>
      <p:ext uri="{BB962C8B-B14F-4D97-AF65-F5344CB8AC3E}">
        <p14:creationId xmlns:p14="http://schemas.microsoft.com/office/powerpoint/2010/main" val="15891454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4638"/>
            <a:ext cx="8610600" cy="944562"/>
          </a:xfrm>
        </p:spPr>
        <p:txBody>
          <a:bodyPr>
            <a:normAutofit fontScale="90000"/>
          </a:bodyPr>
          <a:lstStyle/>
          <a:p>
            <a:r>
              <a:rPr lang="en-US" dirty="0" smtClean="0"/>
              <a:t>In </a:t>
            </a:r>
            <a:r>
              <a:rPr lang="en-US" dirty="0"/>
              <a:t>2015, the </a:t>
            </a:r>
            <a:r>
              <a:rPr lang="en-US" dirty="0">
                <a:solidFill>
                  <a:srgbClr val="FF0000"/>
                </a:solidFill>
              </a:rPr>
              <a:t>A</a:t>
            </a:r>
            <a:r>
              <a:rPr lang="en-US" dirty="0"/>
              <a:t>merican </a:t>
            </a:r>
            <a:r>
              <a:rPr lang="en-US" dirty="0">
                <a:solidFill>
                  <a:srgbClr val="FF0000"/>
                </a:solidFill>
              </a:rPr>
              <a:t>C</a:t>
            </a:r>
            <a:r>
              <a:rPr lang="en-US" dirty="0"/>
              <a:t>ongress of </a:t>
            </a:r>
            <a:r>
              <a:rPr lang="en-US" dirty="0">
                <a:solidFill>
                  <a:srgbClr val="FF0000"/>
                </a:solidFill>
              </a:rPr>
              <a:t>O</a:t>
            </a:r>
            <a:r>
              <a:rPr lang="en-US" dirty="0"/>
              <a:t>bstetricians and </a:t>
            </a:r>
            <a:r>
              <a:rPr lang="en-US" dirty="0">
                <a:solidFill>
                  <a:srgbClr val="FF0000"/>
                </a:solidFill>
              </a:rPr>
              <a:t>G</a:t>
            </a:r>
            <a:r>
              <a:rPr lang="en-US" dirty="0"/>
              <a:t>ynecologists (ACOG) </a:t>
            </a:r>
          </a:p>
        </p:txBody>
      </p:sp>
      <p:sp>
        <p:nvSpPr>
          <p:cNvPr id="3" name="Content Placeholder 2"/>
          <p:cNvSpPr>
            <a:spLocks noGrp="1"/>
          </p:cNvSpPr>
          <p:nvPr>
            <p:ph idx="1"/>
          </p:nvPr>
        </p:nvSpPr>
        <p:spPr>
          <a:xfrm>
            <a:off x="457200" y="1600200"/>
            <a:ext cx="8229600" cy="4876800"/>
          </a:xfrm>
        </p:spPr>
        <p:txBody>
          <a:bodyPr>
            <a:normAutofit fontScale="92500" lnSpcReduction="20000"/>
          </a:bodyPr>
          <a:lstStyle/>
          <a:p>
            <a:r>
              <a:rPr lang="en-US" dirty="0" smtClean="0"/>
              <a:t>It started </a:t>
            </a:r>
            <a:r>
              <a:rPr lang="en-US" dirty="0"/>
              <a:t>to recommend bilateral salpingectomy as an alternative method for laparoscopic sterilization </a:t>
            </a:r>
            <a:endParaRPr lang="en-US" dirty="0" smtClean="0"/>
          </a:p>
          <a:p>
            <a:r>
              <a:rPr lang="en-US" dirty="0" smtClean="0"/>
              <a:t>At </a:t>
            </a:r>
            <a:r>
              <a:rPr lang="en-US" dirty="0"/>
              <a:t>that time, studies of women who were at high risk for ovarian cancer reported that approximately 80% of these malignancies classified as “ovarian” actually originated from the fallopian tube </a:t>
            </a:r>
            <a:endParaRPr lang="en-US" dirty="0" smtClean="0"/>
          </a:p>
          <a:p>
            <a:r>
              <a:rPr lang="en-US" dirty="0" smtClean="0"/>
              <a:t>In </a:t>
            </a:r>
            <a:r>
              <a:rPr lang="en-US" dirty="0"/>
              <a:t>fact, serous tubal epithelial carcinoma has been shown to coexist in more than 50% of cases of ovarian cancer, no matter if familial or sporadic in origin [</a:t>
            </a:r>
          </a:p>
        </p:txBody>
      </p:sp>
    </p:spTree>
    <p:extLst>
      <p:ext uri="{BB962C8B-B14F-4D97-AF65-F5344CB8AC3E}">
        <p14:creationId xmlns:p14="http://schemas.microsoft.com/office/powerpoint/2010/main" val="17633691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ACOG Recommendations (2015)</a:t>
            </a:r>
            <a:br>
              <a:rPr lang="en-US" b="1" dirty="0" smtClean="0"/>
            </a:br>
            <a:endParaRPr lang="en-US" dirty="0"/>
          </a:p>
        </p:txBody>
      </p:sp>
      <p:sp>
        <p:nvSpPr>
          <p:cNvPr id="3" name="Content Placeholder 2"/>
          <p:cNvSpPr>
            <a:spLocks noGrp="1"/>
          </p:cNvSpPr>
          <p:nvPr>
            <p:ph idx="1"/>
          </p:nvPr>
        </p:nvSpPr>
        <p:spPr>
          <a:xfrm>
            <a:off x="457200" y="1066800"/>
            <a:ext cx="8229600" cy="5486400"/>
          </a:xfrm>
        </p:spPr>
        <p:txBody>
          <a:bodyPr>
            <a:normAutofit fontScale="85000" lnSpcReduction="20000"/>
          </a:bodyPr>
          <a:lstStyle/>
          <a:p>
            <a:r>
              <a:rPr lang="en-US" dirty="0" smtClean="0"/>
              <a:t>1. The surgeon and patient should discuss </a:t>
            </a:r>
            <a:r>
              <a:rPr lang="en-US" b="1" smtClean="0"/>
              <a:t>the </a:t>
            </a:r>
            <a:r>
              <a:rPr lang="en-US" b="1" smtClean="0"/>
              <a:t>potential </a:t>
            </a:r>
            <a:r>
              <a:rPr lang="en-US" b="1" dirty="0" smtClean="0"/>
              <a:t>benefits of the removal of the fallopian tubes during a hysterectomy in women at population risk of ovarian cancer </a:t>
            </a:r>
            <a:r>
              <a:rPr lang="en-US" dirty="0" smtClean="0"/>
              <a:t>who are not having an oophorectomy.</a:t>
            </a:r>
          </a:p>
          <a:p>
            <a:r>
              <a:rPr lang="en-US" dirty="0" smtClean="0"/>
              <a:t>2. When counselling women about laparoscopic sterilization methods, clinicians can communicate that </a:t>
            </a:r>
            <a:r>
              <a:rPr lang="en-US" b="1" dirty="0" smtClean="0"/>
              <a:t>bilateral salpingectomy can be considered a method that provides effective contraception.</a:t>
            </a:r>
          </a:p>
          <a:p>
            <a:r>
              <a:rPr lang="en-US" dirty="0" smtClean="0"/>
              <a:t>3. Prophylactic salpingectomy may offer clinicians the </a:t>
            </a:r>
            <a:r>
              <a:rPr lang="en-US" b="1" dirty="0" smtClean="0"/>
              <a:t>opportunity to prevent ovarian cancer in their patients.</a:t>
            </a:r>
          </a:p>
          <a:p>
            <a:r>
              <a:rPr lang="en-US" b="1" dirty="0" smtClean="0"/>
              <a:t>4. Randomized controlled trials are needed to support the </a:t>
            </a:r>
            <a:r>
              <a:rPr lang="en-US" dirty="0" smtClean="0"/>
              <a:t>validity of this approach to reduce the incidence of ovarian cancer.</a:t>
            </a:r>
            <a:endParaRPr lang="en-US" dirty="0"/>
          </a:p>
        </p:txBody>
      </p:sp>
    </p:spTree>
    <p:extLst>
      <p:ext uri="{BB962C8B-B14F-4D97-AF65-F5344CB8AC3E}">
        <p14:creationId xmlns:p14="http://schemas.microsoft.com/office/powerpoint/2010/main" val="34969900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Fallopian Tube </a:t>
            </a:r>
          </a:p>
        </p:txBody>
      </p:sp>
      <p:sp>
        <p:nvSpPr>
          <p:cNvPr id="3" name="Content Placeholder 2"/>
          <p:cNvSpPr>
            <a:spLocks noGrp="1"/>
          </p:cNvSpPr>
          <p:nvPr>
            <p:ph idx="1"/>
          </p:nvPr>
        </p:nvSpPr>
        <p:spPr>
          <a:xfrm>
            <a:off x="457200" y="1636859"/>
            <a:ext cx="8382000" cy="5211762"/>
          </a:xfrm>
        </p:spPr>
        <p:txBody>
          <a:bodyPr>
            <a:normAutofit fontScale="70000" lnSpcReduction="20000"/>
          </a:bodyPr>
          <a:lstStyle/>
          <a:p>
            <a:r>
              <a:rPr lang="en-US" dirty="0" smtClean="0"/>
              <a:t>The fallopian tubes consist of four main parts, from medial to lateral:</a:t>
            </a:r>
          </a:p>
          <a:p>
            <a:r>
              <a:rPr lang="en-US" b="1" dirty="0" smtClean="0"/>
              <a:t>Intramural (interstitial) </a:t>
            </a:r>
            <a:r>
              <a:rPr lang="en-US" dirty="0" smtClean="0"/>
              <a:t>part, which is located within the </a:t>
            </a:r>
            <a:r>
              <a:rPr lang="en-US" dirty="0" err="1" smtClean="0"/>
              <a:t>myometrium</a:t>
            </a:r>
            <a:r>
              <a:rPr lang="en-US" dirty="0" smtClean="0"/>
              <a:t> of the uterus, is 1 cm long and 0.7 mm wide.</a:t>
            </a:r>
          </a:p>
          <a:p>
            <a:r>
              <a:rPr lang="en-US" dirty="0" smtClean="0"/>
              <a:t>The </a:t>
            </a:r>
            <a:r>
              <a:rPr lang="en-US" b="1" dirty="0" smtClean="0"/>
              <a:t>isthmus</a:t>
            </a:r>
            <a:r>
              <a:rPr lang="en-US" dirty="0" smtClean="0"/>
              <a:t>, which is a lateral continuation of the intramural part. It is a rounded, muscular part of the fallopian tube. It is 3 cm long and between 1 and 5 mm wide.</a:t>
            </a:r>
          </a:p>
          <a:p>
            <a:r>
              <a:rPr lang="en-US" dirty="0" smtClean="0"/>
              <a:t>The </a:t>
            </a:r>
            <a:r>
              <a:rPr lang="en-US" b="1" dirty="0" err="1" smtClean="0"/>
              <a:t>ampulla</a:t>
            </a:r>
            <a:r>
              <a:rPr lang="en-US" dirty="0" smtClean="0"/>
              <a:t>, which is longest part of the tube. It has a diameter of 1 cm at its widest point and is 5 cm long. It has a thin wall, a folded luminal surface and </a:t>
            </a:r>
            <a:r>
              <a:rPr lang="en-US" dirty="0" err="1" smtClean="0"/>
              <a:t>fertilisation</a:t>
            </a:r>
            <a:r>
              <a:rPr lang="en-US" dirty="0" smtClean="0"/>
              <a:t> usually takes place within its lumen.</a:t>
            </a:r>
          </a:p>
          <a:p>
            <a:r>
              <a:rPr lang="en-US" dirty="0" smtClean="0"/>
              <a:t>The </a:t>
            </a:r>
            <a:r>
              <a:rPr lang="en-US" b="1" dirty="0" err="1" smtClean="0"/>
              <a:t>infundibulum</a:t>
            </a:r>
            <a:r>
              <a:rPr lang="en-US" dirty="0" smtClean="0"/>
              <a:t>, which is the distal end of the tube. It is funnel shaped and opens into the peritoneal cavity at the abdominal </a:t>
            </a:r>
            <a:r>
              <a:rPr lang="en-US" dirty="0" err="1" smtClean="0"/>
              <a:t>ostium</a:t>
            </a:r>
            <a:r>
              <a:rPr lang="en-US" dirty="0" smtClean="0"/>
              <a:t>. Finger like mucosal projections are attached to the distal end of the infundibulum and are referred to as </a:t>
            </a:r>
            <a:r>
              <a:rPr lang="en-US" b="1" dirty="0" smtClean="0"/>
              <a:t>fimbriae</a:t>
            </a:r>
            <a:r>
              <a:rPr lang="en-US" dirty="0" smtClean="0"/>
              <a:t>. </a:t>
            </a:r>
          </a:p>
          <a:p>
            <a:pPr marL="0" indent="0">
              <a:buNone/>
            </a:pPr>
            <a:r>
              <a:rPr lang="en-US" dirty="0"/>
              <a:t> </a:t>
            </a:r>
            <a:r>
              <a:rPr lang="en-US" dirty="0" smtClean="0"/>
              <a:t>     -These fimbriae are 1 mm wide and project over the medial surface of the ovaries. The longest of the </a:t>
            </a:r>
            <a:r>
              <a:rPr lang="en-US" dirty="0" err="1" smtClean="0"/>
              <a:t>fimbriae</a:t>
            </a:r>
            <a:r>
              <a:rPr lang="en-US" dirty="0" smtClean="0"/>
              <a:t>, the </a:t>
            </a:r>
            <a:r>
              <a:rPr lang="en-US" b="1" dirty="0" smtClean="0"/>
              <a:t>ovarian </a:t>
            </a:r>
            <a:r>
              <a:rPr lang="en-US" b="1" dirty="0" err="1" smtClean="0"/>
              <a:t>fimbria</a:t>
            </a:r>
            <a:r>
              <a:rPr lang="en-US" dirty="0" smtClean="0"/>
              <a:t>, attaches to the superior aspect of each ovary</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8400" y="46037"/>
            <a:ext cx="2819402" cy="1466851"/>
          </a:xfrm>
          <a:prstGeom prst="rect">
            <a:avLst/>
          </a:prstGeom>
        </p:spPr>
      </p:pic>
    </p:spTree>
    <p:extLst>
      <p:ext uri="{BB962C8B-B14F-4D97-AF65-F5344CB8AC3E}">
        <p14:creationId xmlns:p14="http://schemas.microsoft.com/office/powerpoint/2010/main" val="138173271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dirty="0" smtClean="0"/>
              <a:t>Blood Supply Of The Tube</a:t>
            </a:r>
            <a:endParaRPr lang="en-US" dirty="0"/>
          </a:p>
        </p:txBody>
      </p:sp>
      <p:sp>
        <p:nvSpPr>
          <p:cNvPr id="3" name="Content Placeholder 2"/>
          <p:cNvSpPr>
            <a:spLocks noGrp="1"/>
          </p:cNvSpPr>
          <p:nvPr>
            <p:ph idx="1"/>
          </p:nvPr>
        </p:nvSpPr>
        <p:spPr>
          <a:xfrm>
            <a:off x="457200" y="1219200"/>
            <a:ext cx="8229600" cy="3567113"/>
          </a:xfrm>
        </p:spPr>
        <p:txBody>
          <a:bodyPr>
            <a:normAutofit fontScale="70000" lnSpcReduction="20000"/>
          </a:bodyPr>
          <a:lstStyle/>
          <a:p>
            <a:r>
              <a:rPr lang="en-US" dirty="0" smtClean="0"/>
              <a:t>The principal blood supply of the tube is from the upper end of the uterine artery, which bifurcates and sends a large branch or ramus below the tube to anastomose with the ovarian artery. </a:t>
            </a:r>
          </a:p>
          <a:p>
            <a:r>
              <a:rPr lang="en-US" dirty="0" smtClean="0"/>
              <a:t>The </a:t>
            </a:r>
            <a:r>
              <a:rPr lang="en-US" b="1" dirty="0"/>
              <a:t>uterine artery</a:t>
            </a:r>
            <a:r>
              <a:rPr lang="en-US" dirty="0"/>
              <a:t> supplies </a:t>
            </a:r>
            <a:r>
              <a:rPr lang="en-US" dirty="0" smtClean="0"/>
              <a:t>the medial </a:t>
            </a:r>
            <a:r>
              <a:rPr lang="en-US" dirty="0"/>
              <a:t>two-thirds of the tube, whilst the lateral third is supplied by the </a:t>
            </a:r>
            <a:r>
              <a:rPr lang="en-US" b="1" dirty="0"/>
              <a:t>ovarian artery</a:t>
            </a:r>
            <a:r>
              <a:rPr lang="en-US" dirty="0" smtClean="0"/>
              <a:t>.</a:t>
            </a:r>
          </a:p>
          <a:p>
            <a:r>
              <a:rPr lang="en-US" dirty="0" smtClean="0"/>
              <a:t>The arterial supply is quite variable and there may be three branches (medial, intermediate, and lateral) or a branch from the uterine and another from the ovarian artery. </a:t>
            </a:r>
          </a:p>
          <a:p>
            <a:r>
              <a:rPr lang="en-US" dirty="0" smtClean="0"/>
              <a:t>Anastomoses between uterine and ovarian arteries in the </a:t>
            </a:r>
            <a:r>
              <a:rPr lang="en-US" dirty="0" err="1" smtClean="0"/>
              <a:t>mesosalpinx</a:t>
            </a:r>
            <a:r>
              <a:rPr lang="en-US" dirty="0" smtClean="0"/>
              <a:t> are variable but always present.</a:t>
            </a:r>
            <a:endParaRPr lang="en-US" dirty="0"/>
          </a:p>
        </p:txBody>
      </p:sp>
      <p:pic>
        <p:nvPicPr>
          <p:cNvPr id="4" name="Picture 3" descr="F:\Vascularization-of-ovarian-and-fallopian-tube.png"/>
          <p:cNvPicPr>
            <a:picLocks noChangeAspect="1" noChangeArrowheads="1"/>
          </p:cNvPicPr>
          <p:nvPr/>
        </p:nvPicPr>
        <p:blipFill>
          <a:blip r:embed="rId2"/>
          <a:srcRect/>
          <a:stretch>
            <a:fillRect/>
          </a:stretch>
        </p:blipFill>
        <p:spPr bwMode="auto">
          <a:xfrm>
            <a:off x="5029201" y="4442370"/>
            <a:ext cx="4114800" cy="2415630"/>
          </a:xfrm>
          <a:prstGeom prst="rect">
            <a:avLst/>
          </a:prstGeom>
          <a:noFill/>
        </p:spPr>
      </p:pic>
    </p:spTree>
    <p:extLst>
      <p:ext uri="{BB962C8B-B14F-4D97-AF65-F5344CB8AC3E}">
        <p14:creationId xmlns:p14="http://schemas.microsoft.com/office/powerpoint/2010/main" val="2123254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Ovarian cancer is the </a:t>
            </a:r>
            <a:r>
              <a:rPr lang="en-US" dirty="0" smtClean="0">
                <a:solidFill>
                  <a:srgbClr val="FF0000"/>
                </a:solidFill>
              </a:rPr>
              <a:t>leading</a:t>
            </a:r>
            <a:r>
              <a:rPr lang="en-US" dirty="0" smtClean="0"/>
              <a:t> cause of death due to gynecologic malignancy and </a:t>
            </a:r>
          </a:p>
          <a:p>
            <a:r>
              <a:rPr lang="en-US" dirty="0" smtClean="0">
                <a:solidFill>
                  <a:srgbClr val="FF0000"/>
                </a:solidFill>
              </a:rPr>
              <a:t>The fifth </a:t>
            </a:r>
            <a:r>
              <a:rPr lang="en-US" dirty="0" smtClean="0"/>
              <a:t>most common cause of cancer deaths in developed countries</a:t>
            </a:r>
          </a:p>
        </p:txBody>
      </p:sp>
    </p:spTree>
    <p:extLst>
      <p:ext uri="{BB962C8B-B14F-4D97-AF65-F5344CB8AC3E}">
        <p14:creationId xmlns:p14="http://schemas.microsoft.com/office/powerpoint/2010/main" val="6972415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229600" cy="800100"/>
          </a:xfrm>
        </p:spPr>
        <p:txBody>
          <a:bodyPr/>
          <a:lstStyle/>
          <a:p>
            <a:r>
              <a:rPr lang="en-US" dirty="0" smtClean="0"/>
              <a:t>The Ovary</a:t>
            </a:r>
            <a:endParaRPr lang="en-US" dirty="0"/>
          </a:p>
        </p:txBody>
      </p:sp>
      <p:sp>
        <p:nvSpPr>
          <p:cNvPr id="3" name="Content Placeholder 2"/>
          <p:cNvSpPr>
            <a:spLocks noGrp="1"/>
          </p:cNvSpPr>
          <p:nvPr>
            <p:ph idx="1"/>
          </p:nvPr>
        </p:nvSpPr>
        <p:spPr>
          <a:xfrm>
            <a:off x="228600" y="1066800"/>
            <a:ext cx="8229600" cy="4525963"/>
          </a:xfrm>
        </p:spPr>
        <p:txBody>
          <a:bodyPr>
            <a:normAutofit fontScale="70000" lnSpcReduction="20000"/>
          </a:bodyPr>
          <a:lstStyle/>
          <a:p>
            <a:r>
              <a:rPr lang="en-US" dirty="0" smtClean="0"/>
              <a:t>The main arterial supply to the ovary is via the paired </a:t>
            </a:r>
            <a:r>
              <a:rPr lang="en-US" b="1" dirty="0" smtClean="0"/>
              <a:t>ovarian arteries. </a:t>
            </a:r>
            <a:r>
              <a:rPr lang="en-US" dirty="0" smtClean="0"/>
              <a:t>These arise directly from the abdominal aorta (inferior the renal arteries). There is also a contribution from the uterine arteries.</a:t>
            </a:r>
          </a:p>
          <a:p>
            <a:r>
              <a:rPr lang="en-US" dirty="0" smtClean="0"/>
              <a:t>Venous drainage is achieved by paired ovarian veins. The left ovarian vein drains into the left renal vein, and the right ovarian vein drains directly into the </a:t>
            </a:r>
            <a:r>
              <a:rPr lang="en-US" b="1" dirty="0" smtClean="0"/>
              <a:t>inferior vena cava</a:t>
            </a:r>
            <a:r>
              <a:rPr lang="en-US" dirty="0" smtClean="0"/>
              <a:t>.</a:t>
            </a:r>
          </a:p>
          <a:p>
            <a:r>
              <a:rPr lang="en-US" dirty="0" smtClean="0"/>
              <a:t>The ovaries receive sympathetic and parasympathetic </a:t>
            </a:r>
            <a:r>
              <a:rPr lang="en-US" dirty="0" err="1" smtClean="0"/>
              <a:t>innervation</a:t>
            </a:r>
            <a:r>
              <a:rPr lang="en-US" dirty="0" smtClean="0"/>
              <a:t> from the ovarian and uterine (pelvic) plexuses, respectively. The nerves reach the ovaries via the </a:t>
            </a:r>
            <a:r>
              <a:rPr lang="en-US" b="1" dirty="0" err="1" smtClean="0"/>
              <a:t>suspensory</a:t>
            </a:r>
            <a:r>
              <a:rPr lang="en-US" b="1" dirty="0" smtClean="0"/>
              <a:t> ligament of the ovary</a:t>
            </a:r>
            <a:r>
              <a:rPr lang="en-US" dirty="0" smtClean="0"/>
              <a:t>, to enter the ovary at the </a:t>
            </a:r>
            <a:r>
              <a:rPr lang="en-US" dirty="0" err="1" smtClean="0"/>
              <a:t>hilum</a:t>
            </a:r>
            <a:endParaRPr lang="en-US" dirty="0" smtClean="0"/>
          </a:p>
          <a:p>
            <a:r>
              <a:rPr lang="en-US" dirty="0" smtClean="0"/>
              <a:t>The main blood supply is from the ovarian artery. The second source of arterial blood comes from a collateral uterine artery.</a:t>
            </a:r>
            <a:endParaRPr lang="en-US" dirty="0"/>
          </a:p>
        </p:txBody>
      </p:sp>
      <p:pic>
        <p:nvPicPr>
          <p:cNvPr id="1026" name="Picture 2" descr="F:\stacks-image-73896b1-498x442.jpg"/>
          <p:cNvPicPr>
            <a:picLocks noChangeAspect="1" noChangeArrowheads="1"/>
          </p:cNvPicPr>
          <p:nvPr/>
        </p:nvPicPr>
        <p:blipFill>
          <a:blip r:embed="rId2"/>
          <a:srcRect/>
          <a:stretch>
            <a:fillRect/>
          </a:stretch>
        </p:blipFill>
        <p:spPr bwMode="auto">
          <a:xfrm>
            <a:off x="6781800" y="4876800"/>
            <a:ext cx="2362200" cy="1914522"/>
          </a:xfrm>
          <a:prstGeom prst="rect">
            <a:avLst/>
          </a:prstGeom>
          <a:noFill/>
        </p:spPr>
      </p:pic>
    </p:spTree>
    <p:extLst>
      <p:ext uri="{BB962C8B-B14F-4D97-AF65-F5344CB8AC3E}">
        <p14:creationId xmlns:p14="http://schemas.microsoft.com/office/powerpoint/2010/main" val="13999036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lstStyle/>
          <a:p>
            <a:r>
              <a:rPr lang="en-US" dirty="0" err="1" smtClean="0"/>
              <a:t>Salpingectomy</a:t>
            </a:r>
            <a:r>
              <a:rPr lang="en-US" dirty="0" smtClean="0"/>
              <a:t> is the process of surgically removing one or both of the fallopian tubes </a:t>
            </a:r>
          </a:p>
          <a:p>
            <a:pPr>
              <a:buNone/>
            </a:pPr>
            <a:r>
              <a:rPr lang="en-US" dirty="0" smtClean="0"/>
              <a:t>                                       while </a:t>
            </a:r>
          </a:p>
          <a:p>
            <a:pPr>
              <a:buNone/>
            </a:pPr>
            <a:r>
              <a:rPr lang="en-US" dirty="0" smtClean="0"/>
              <a:t>     leaving the uterus and ovaries intact</a:t>
            </a:r>
            <a:endParaRPr lang="en-US" dirty="0"/>
          </a:p>
        </p:txBody>
      </p:sp>
    </p:spTree>
    <p:extLst>
      <p:ext uri="{BB962C8B-B14F-4D97-AF65-F5344CB8AC3E}">
        <p14:creationId xmlns:p14="http://schemas.microsoft.com/office/powerpoint/2010/main" val="12664384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Salpingectomy</a:t>
            </a:r>
            <a:endParaRPr lang="en-US" dirty="0"/>
          </a:p>
        </p:txBody>
      </p:sp>
      <p:sp>
        <p:nvSpPr>
          <p:cNvPr id="3" name="Content Placeholder 2"/>
          <p:cNvSpPr>
            <a:spLocks noGrp="1"/>
          </p:cNvSpPr>
          <p:nvPr>
            <p:ph idx="1"/>
          </p:nvPr>
        </p:nvSpPr>
        <p:spPr/>
        <p:txBody>
          <a:bodyPr/>
          <a:lstStyle/>
          <a:p>
            <a:r>
              <a:rPr lang="en-US" dirty="0" smtClean="0"/>
              <a:t>Complete</a:t>
            </a:r>
          </a:p>
          <a:p>
            <a:r>
              <a:rPr lang="en-US" dirty="0" smtClean="0"/>
              <a:t>Partial</a:t>
            </a:r>
          </a:p>
          <a:p>
            <a:pPr marL="0" indent="0">
              <a:buNone/>
            </a:pPr>
            <a:r>
              <a:rPr lang="en-US" dirty="0"/>
              <a:t> </a:t>
            </a:r>
            <a:r>
              <a:rPr lang="en-US" dirty="0" smtClean="0"/>
              <a:t>                   Tubal ligation</a:t>
            </a:r>
          </a:p>
          <a:p>
            <a:pPr marL="0" indent="0">
              <a:buNone/>
            </a:pPr>
            <a:r>
              <a:rPr lang="en-US" dirty="0"/>
              <a:t> </a:t>
            </a:r>
            <a:r>
              <a:rPr lang="en-US" dirty="0" smtClean="0"/>
              <a:t>                   Excision  as </a:t>
            </a:r>
            <a:r>
              <a:rPr lang="en-US" dirty="0" err="1" smtClean="0"/>
              <a:t>ttt</a:t>
            </a:r>
            <a:r>
              <a:rPr lang="en-US" dirty="0" smtClean="0"/>
              <a:t> of ectopic</a:t>
            </a:r>
            <a:endParaRPr lang="en-US" dirty="0"/>
          </a:p>
        </p:txBody>
      </p:sp>
    </p:spTree>
    <p:extLst>
      <p:ext uri="{BB962C8B-B14F-4D97-AF65-F5344CB8AC3E}">
        <p14:creationId xmlns:p14="http://schemas.microsoft.com/office/powerpoint/2010/main" val="42501384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382000" cy="639762"/>
          </a:xfrm>
        </p:spPr>
        <p:txBody>
          <a:bodyPr>
            <a:noAutofit/>
          </a:bodyPr>
          <a:lstStyle/>
          <a:p>
            <a:r>
              <a:rPr lang="en-US" sz="3200" dirty="0" smtClean="0"/>
              <a:t>Types Of Tubal Ligation (Female </a:t>
            </a:r>
            <a:r>
              <a:rPr lang="en-US" sz="3200" dirty="0" err="1" smtClean="0"/>
              <a:t>Sterlisation</a:t>
            </a:r>
            <a:r>
              <a:rPr lang="en-US" sz="3200" dirty="0" smtClean="0"/>
              <a:t>)</a:t>
            </a:r>
            <a:endParaRPr lang="en-US" sz="3200" dirty="0"/>
          </a:p>
        </p:txBody>
      </p:sp>
      <p:sp>
        <p:nvSpPr>
          <p:cNvPr id="3" name="Content Placeholder 2"/>
          <p:cNvSpPr>
            <a:spLocks noGrp="1"/>
          </p:cNvSpPr>
          <p:nvPr>
            <p:ph idx="1"/>
          </p:nvPr>
        </p:nvSpPr>
        <p:spPr>
          <a:xfrm>
            <a:off x="34636" y="914400"/>
            <a:ext cx="8804564" cy="5715000"/>
          </a:xfrm>
        </p:spPr>
        <p:txBody>
          <a:bodyPr>
            <a:normAutofit fontScale="47500" lnSpcReduction="20000"/>
          </a:bodyPr>
          <a:lstStyle/>
          <a:p>
            <a:r>
              <a:rPr lang="en-US" b="1" dirty="0" smtClean="0"/>
              <a:t>Bipolar </a:t>
            </a:r>
            <a:r>
              <a:rPr lang="en-US" b="1" dirty="0"/>
              <a:t>coagulation</a:t>
            </a:r>
            <a:r>
              <a:rPr lang="en-US" dirty="0"/>
              <a:t> The most popular method of laparoscopic female sterilization, this method uses electric current to cauterize sections of the fallopian tube. </a:t>
            </a:r>
          </a:p>
          <a:p>
            <a:r>
              <a:rPr lang="en-US" b="1" dirty="0" err="1"/>
              <a:t>Monopolar</a:t>
            </a:r>
            <a:r>
              <a:rPr lang="en-US" b="1" dirty="0"/>
              <a:t> coagulation</a:t>
            </a:r>
            <a:r>
              <a:rPr lang="en-US" dirty="0"/>
              <a:t> Less common than bipolar coagulation, </a:t>
            </a:r>
            <a:r>
              <a:rPr lang="en-US" dirty="0" err="1"/>
              <a:t>monopolar</a:t>
            </a:r>
            <a:r>
              <a:rPr lang="en-US" dirty="0"/>
              <a:t> coagulation uses electric current to cauterize the tube together, but also allows radiating current to further damage the tubes as it spreads from the coagulation site. Many cases involve a cutting of the tubes after the procedure</a:t>
            </a:r>
            <a:r>
              <a:rPr lang="en-US" dirty="0" smtClean="0"/>
              <a:t>.</a:t>
            </a:r>
            <a:r>
              <a:rPr lang="en-US" baseline="30000" dirty="0" smtClean="0">
                <a:hlinkClick r:id="rId2"/>
              </a:rPr>
              <a:t>[</a:t>
            </a:r>
            <a:r>
              <a:rPr lang="en-US" b="1" dirty="0" err="1" smtClean="0"/>
              <a:t>Fimbriectomy</a:t>
            </a:r>
            <a:r>
              <a:rPr lang="en-US" dirty="0" smtClean="0"/>
              <a:t> </a:t>
            </a:r>
            <a:r>
              <a:rPr lang="en-US" dirty="0"/>
              <a:t>By removing a portion of the fallopian tube closest to the ovary, </a:t>
            </a:r>
            <a:r>
              <a:rPr lang="en-US" dirty="0" err="1"/>
              <a:t>fimbriectomy</a:t>
            </a:r>
            <a:r>
              <a:rPr lang="en-US" dirty="0"/>
              <a:t> eliminates the fallopian tube's ability to capture eggs and transfer them to the </a:t>
            </a:r>
            <a:r>
              <a:rPr lang="en-US" dirty="0" smtClean="0"/>
              <a:t>uterus</a:t>
            </a:r>
            <a:endParaRPr lang="en-US" dirty="0"/>
          </a:p>
          <a:p>
            <a:r>
              <a:rPr lang="en-US" b="1" dirty="0"/>
              <a:t>Irving's procedure</a:t>
            </a:r>
            <a:r>
              <a:rPr lang="en-US" dirty="0"/>
              <a:t> This procedure calls for placing two ligatures (sutures) around the fallopian tube and removing the segment of tubing between the ligatures. Then to complete the procedure, the ends of the fallopian tubes are connected to the back of the uterus and the connective tissue </a:t>
            </a:r>
            <a:r>
              <a:rPr lang="en-US" dirty="0" smtClean="0"/>
              <a:t>respectively This </a:t>
            </a:r>
            <a:r>
              <a:rPr lang="en-US" dirty="0"/>
              <a:t>method was pioneered by the American Obstetrician-Surgeon, Frederick Carpenter Irving (1883–1957) in </a:t>
            </a:r>
            <a:r>
              <a:rPr lang="en-US" dirty="0" smtClean="0"/>
              <a:t>1924 </a:t>
            </a:r>
            <a:endParaRPr lang="en-US" dirty="0"/>
          </a:p>
          <a:p>
            <a:r>
              <a:rPr lang="en-US" b="1" dirty="0"/>
              <a:t>Tubal clip</a:t>
            </a:r>
            <a:r>
              <a:rPr lang="en-US" dirty="0"/>
              <a:t> The tubal clip (</a:t>
            </a:r>
            <a:r>
              <a:rPr lang="en-US" dirty="0" err="1"/>
              <a:t>Filshie</a:t>
            </a:r>
            <a:r>
              <a:rPr lang="en-US" dirty="0"/>
              <a:t> clip or </a:t>
            </a:r>
            <a:r>
              <a:rPr lang="en-US" dirty="0" err="1"/>
              <a:t>Hulka</a:t>
            </a:r>
            <a:r>
              <a:rPr lang="en-US" dirty="0"/>
              <a:t> clip) technique involves the application of a permanent clip onto the fallopian tube. Once applied and fastened, the clip disallows movement of eggs from the ovary to the uterus</a:t>
            </a:r>
            <a:r>
              <a:rPr lang="en-US" dirty="0" smtClean="0"/>
              <a:t>.</a:t>
            </a:r>
            <a:r>
              <a:rPr lang="en-US" baseline="30000" dirty="0" smtClean="0">
                <a:hlinkClick r:id="rId2"/>
              </a:rPr>
              <a:t>]</a:t>
            </a:r>
            <a:r>
              <a:rPr lang="en-US" dirty="0" smtClean="0"/>
              <a:t> </a:t>
            </a:r>
            <a:endParaRPr lang="en-US" dirty="0"/>
          </a:p>
          <a:p>
            <a:r>
              <a:rPr lang="en-US" b="1" dirty="0"/>
              <a:t>Tubal ring</a:t>
            </a:r>
            <a:r>
              <a:rPr lang="en-US" dirty="0"/>
              <a:t> The </a:t>
            </a:r>
            <a:r>
              <a:rPr lang="en-US" dirty="0" err="1"/>
              <a:t>silastic</a:t>
            </a:r>
            <a:r>
              <a:rPr lang="en-US" dirty="0"/>
              <a:t> band or tubal ring method involves a doubling over of the fallopian tubes and application of a </a:t>
            </a:r>
            <a:r>
              <a:rPr lang="en-US" dirty="0" err="1"/>
              <a:t>silastic</a:t>
            </a:r>
            <a:r>
              <a:rPr lang="en-US" dirty="0"/>
              <a:t> band to the tube</a:t>
            </a:r>
            <a:r>
              <a:rPr lang="en-US" dirty="0" smtClean="0"/>
              <a:t>.</a:t>
            </a:r>
            <a:r>
              <a:rPr lang="en-US" baseline="30000" dirty="0" smtClean="0"/>
              <a:t>[</a:t>
            </a:r>
            <a:r>
              <a:rPr lang="en-US" dirty="0" smtClean="0"/>
              <a:t> </a:t>
            </a:r>
            <a:endParaRPr lang="en-US" dirty="0"/>
          </a:p>
          <a:p>
            <a:r>
              <a:rPr lang="en-US" b="1" dirty="0"/>
              <a:t>Pomeroy tubal ligation</a:t>
            </a:r>
            <a:r>
              <a:rPr lang="en-US" dirty="0"/>
              <a:t> In this method of tubal ligation, a loop of tube is “strangled” with a suture. Usually, the loop is cut and the ends cauterized or “burned“. This type of tubal ligation is often referred to as cut, tied, and </a:t>
            </a:r>
            <a:r>
              <a:rPr lang="en-US" dirty="0" smtClean="0"/>
              <a:t>burned This </a:t>
            </a:r>
            <a:r>
              <a:rPr lang="en-US" dirty="0"/>
              <a:t>method was develop by the American Gynecologist and Surgeon, Ralph Hayward Pomeroy. </a:t>
            </a:r>
          </a:p>
          <a:p>
            <a:r>
              <a:rPr lang="en-US" b="1" dirty="0" err="1"/>
              <a:t>Essure</a:t>
            </a:r>
            <a:r>
              <a:rPr lang="en-US" b="1" dirty="0"/>
              <a:t> tubal ligation</a:t>
            </a:r>
            <a:r>
              <a:rPr lang="en-US" dirty="0"/>
              <a:t> In this method of tubal ligation, two small metal and fiber coils are placed in the fallopian tubes. After insertion, scar tissue forms around the coils, blocking off the fallopian tubes and preventing sperm from reaching the </a:t>
            </a:r>
            <a:r>
              <a:rPr lang="en-US" dirty="0" smtClean="0"/>
              <a:t>egg.</a:t>
            </a:r>
            <a:endParaRPr lang="en-US" baseline="30000" dirty="0"/>
          </a:p>
          <a:p>
            <a:r>
              <a:rPr lang="en-US" b="1" dirty="0" err="1" smtClean="0"/>
              <a:t>Adiana</a:t>
            </a:r>
            <a:r>
              <a:rPr lang="en-US" b="1" dirty="0" smtClean="0"/>
              <a:t> </a:t>
            </a:r>
            <a:r>
              <a:rPr lang="en-US" b="1" dirty="0"/>
              <a:t>tubal ligation</a:t>
            </a:r>
            <a:r>
              <a:rPr lang="en-US" dirty="0"/>
              <a:t> In this method of tubal ligation, two small silicone pieces are placed in the fallopian tubes. During the procedure, the health care provider heats a small portion of each fallopian tube and then inserts a tiny piece of silicone into each tube. After the procedure, scar tissue forms around the silicone inserts, blocking off the fallopian tubes and preventing sperm from reaching the egg. This procedure can no longer be performed due to a lawsuit and judgment brought by the company responsible for </a:t>
            </a:r>
            <a:r>
              <a:rPr lang="en-US" dirty="0" err="1"/>
              <a:t>Essure</a:t>
            </a:r>
            <a:r>
              <a:rPr lang="en-US" dirty="0"/>
              <a:t>.</a:t>
            </a:r>
          </a:p>
          <a:p>
            <a:endParaRPr lang="en-US" dirty="0"/>
          </a:p>
        </p:txBody>
      </p:sp>
    </p:spTree>
    <p:extLst>
      <p:ext uri="{BB962C8B-B14F-4D97-AF65-F5344CB8AC3E}">
        <p14:creationId xmlns:p14="http://schemas.microsoft.com/office/powerpoint/2010/main" val="36337666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593725"/>
          </a:xfrm>
        </p:spPr>
        <p:txBody>
          <a:bodyPr>
            <a:normAutofit fontScale="90000"/>
          </a:bodyPr>
          <a:lstStyle/>
          <a:p>
            <a:r>
              <a:rPr lang="en-US" sz="3600" dirty="0" smtClean="0"/>
              <a:t>Bilateral Tubal Ligation </a:t>
            </a:r>
            <a:r>
              <a:rPr lang="en-US" sz="3600" dirty="0"/>
              <a:t>is not without risks</a:t>
            </a:r>
          </a:p>
        </p:txBody>
      </p:sp>
      <p:sp>
        <p:nvSpPr>
          <p:cNvPr id="3" name="Content Placeholder 2"/>
          <p:cNvSpPr>
            <a:spLocks noGrp="1"/>
          </p:cNvSpPr>
          <p:nvPr>
            <p:ph idx="1"/>
          </p:nvPr>
        </p:nvSpPr>
        <p:spPr>
          <a:xfrm>
            <a:off x="304800" y="990600"/>
            <a:ext cx="8229600" cy="4525963"/>
          </a:xfrm>
        </p:spPr>
        <p:txBody>
          <a:bodyPr/>
          <a:lstStyle/>
          <a:p>
            <a:r>
              <a:rPr lang="en-US" dirty="0"/>
              <a:t>The modified Pomeroy technique is the most common postpartum sterilization method performed in the United States, with a 10 year failure rate of &lt; 1% </a:t>
            </a:r>
            <a:endParaRPr lang="en-US" dirty="0" smtClean="0"/>
          </a:p>
          <a:p>
            <a:r>
              <a:rPr lang="en-US" dirty="0" err="1" smtClean="0"/>
              <a:t>Hydrosalpinx</a:t>
            </a:r>
            <a:r>
              <a:rPr lang="en-US" dirty="0"/>
              <a:t>, torsion, and tubal pregnancy are all potential complications of tubal ligation, which often require an additional procedure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8800" y="4941094"/>
            <a:ext cx="3505200" cy="1916906"/>
          </a:xfrm>
          <a:prstGeom prst="rect">
            <a:avLst/>
          </a:prstGeom>
        </p:spPr>
      </p:pic>
    </p:spTree>
    <p:extLst>
      <p:ext uri="{BB962C8B-B14F-4D97-AF65-F5344CB8AC3E}">
        <p14:creationId xmlns:p14="http://schemas.microsoft.com/office/powerpoint/2010/main" val="14753992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Leaving Tubes After Hysterectomy  </a:t>
            </a:r>
            <a:r>
              <a:rPr lang="en-US" dirty="0"/>
              <a:t>is not without risks</a:t>
            </a:r>
          </a:p>
        </p:txBody>
      </p:sp>
      <p:sp>
        <p:nvSpPr>
          <p:cNvPr id="3" name="Content Placeholder 2"/>
          <p:cNvSpPr>
            <a:spLocks noGrp="1"/>
          </p:cNvSpPr>
          <p:nvPr>
            <p:ph idx="1"/>
          </p:nvPr>
        </p:nvSpPr>
        <p:spPr/>
        <p:txBody>
          <a:bodyPr/>
          <a:lstStyle/>
          <a:p>
            <a:endParaRPr lang="en-US" dirty="0"/>
          </a:p>
        </p:txBody>
      </p:sp>
      <p:pic>
        <p:nvPicPr>
          <p:cNvPr id="3075" name="Picture 3" descr="C:\Documents and Settings\mmhennawy\Desktop\jj.JPG"/>
          <p:cNvPicPr>
            <a:picLocks noChangeAspect="1" noChangeArrowheads="1"/>
          </p:cNvPicPr>
          <p:nvPr/>
        </p:nvPicPr>
        <p:blipFill>
          <a:blip r:embed="rId2"/>
          <a:srcRect/>
          <a:stretch>
            <a:fillRect/>
          </a:stretch>
        </p:blipFill>
        <p:spPr bwMode="auto">
          <a:xfrm>
            <a:off x="228600" y="1417638"/>
            <a:ext cx="8610600" cy="5165723"/>
          </a:xfrm>
          <a:prstGeom prst="rect">
            <a:avLst/>
          </a:prstGeom>
          <a:noFill/>
        </p:spPr>
      </p:pic>
    </p:spTree>
    <p:extLst>
      <p:ext uri="{BB962C8B-B14F-4D97-AF65-F5344CB8AC3E}">
        <p14:creationId xmlns:p14="http://schemas.microsoft.com/office/powerpoint/2010/main" val="6897017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Technique of Complete Salpingectomy</a:t>
            </a:r>
            <a:br>
              <a:rPr lang="en-US" dirty="0" smtClean="0"/>
            </a:br>
            <a:endParaRPr lang="en-US" dirty="0"/>
          </a:p>
        </p:txBody>
      </p:sp>
      <p:sp>
        <p:nvSpPr>
          <p:cNvPr id="3" name="Content Placeholder 2"/>
          <p:cNvSpPr>
            <a:spLocks noGrp="1"/>
          </p:cNvSpPr>
          <p:nvPr>
            <p:ph idx="1"/>
          </p:nvPr>
        </p:nvSpPr>
        <p:spPr>
          <a:xfrm>
            <a:off x="228600" y="990600"/>
            <a:ext cx="8610600" cy="4525963"/>
          </a:xfrm>
        </p:spPr>
        <p:txBody>
          <a:bodyPr>
            <a:normAutofit/>
          </a:bodyPr>
          <a:lstStyle/>
          <a:p>
            <a:r>
              <a:rPr lang="en-US" dirty="0" smtClean="0"/>
              <a:t>Total (  especially all the fimbria)</a:t>
            </a:r>
          </a:p>
          <a:p>
            <a:r>
              <a:rPr lang="en-US" dirty="0">
                <a:solidFill>
                  <a:srgbClr val="FF0000"/>
                </a:solidFill>
              </a:rPr>
              <a:t>Cauterize/ remove</a:t>
            </a:r>
            <a:r>
              <a:rPr lang="en-US" dirty="0"/>
              <a:t> any </a:t>
            </a:r>
            <a:r>
              <a:rPr lang="en-US" dirty="0" err="1"/>
              <a:t>fimbrial</a:t>
            </a:r>
            <a:r>
              <a:rPr lang="en-US" dirty="0"/>
              <a:t> attachment on the ovary</a:t>
            </a:r>
          </a:p>
          <a:p>
            <a:r>
              <a:rPr lang="en-US" dirty="0" smtClean="0">
                <a:solidFill>
                  <a:srgbClr val="FF0000"/>
                </a:solidFill>
              </a:rPr>
              <a:t>Remove </a:t>
            </a:r>
            <a:r>
              <a:rPr lang="en-US" dirty="0"/>
              <a:t>completely </a:t>
            </a:r>
            <a:r>
              <a:rPr lang="en-US" dirty="0" smtClean="0"/>
              <a:t>from </a:t>
            </a:r>
            <a:r>
              <a:rPr lang="en-US" dirty="0" err="1" smtClean="0"/>
              <a:t>fimbrial</a:t>
            </a:r>
            <a:r>
              <a:rPr lang="en-US" dirty="0" smtClean="0"/>
              <a:t> </a:t>
            </a:r>
            <a:r>
              <a:rPr lang="en-US" dirty="0"/>
              <a:t>end up to </a:t>
            </a:r>
            <a:r>
              <a:rPr lang="en-US" dirty="0" smtClean="0"/>
              <a:t>utero-tubal junction</a:t>
            </a:r>
            <a:endParaRPr lang="en-US" dirty="0"/>
          </a:p>
          <a:p>
            <a:r>
              <a:rPr lang="en-US" dirty="0" smtClean="0"/>
              <a:t>Stay </a:t>
            </a:r>
            <a:r>
              <a:rPr lang="en-US" dirty="0"/>
              <a:t>as close as possible of the tube </a:t>
            </a:r>
            <a:r>
              <a:rPr lang="en-US" dirty="0" smtClean="0"/>
              <a:t>(</a:t>
            </a:r>
            <a:r>
              <a:rPr lang="en-US" dirty="0"/>
              <a:t>to respect  Ovarian Blood supply)</a:t>
            </a:r>
          </a:p>
          <a:p>
            <a:endParaRPr lang="en-US" dirty="0" smtClean="0"/>
          </a:p>
          <a:p>
            <a:endParaRPr lang="en-US" dirty="0"/>
          </a:p>
        </p:txBody>
      </p:sp>
      <p:pic>
        <p:nvPicPr>
          <p:cNvPr id="4" name="Picture 2" descr="F:\Schematic-representation-of-salpingectomy.png"/>
          <p:cNvPicPr>
            <a:picLocks noChangeAspect="1" noChangeArrowheads="1"/>
          </p:cNvPicPr>
          <p:nvPr/>
        </p:nvPicPr>
        <p:blipFill>
          <a:blip r:embed="rId2"/>
          <a:srcRect/>
          <a:stretch>
            <a:fillRect/>
          </a:stretch>
        </p:blipFill>
        <p:spPr bwMode="auto">
          <a:xfrm>
            <a:off x="5181600" y="4623454"/>
            <a:ext cx="3962400" cy="2206837"/>
          </a:xfrm>
          <a:prstGeom prst="rect">
            <a:avLst/>
          </a:prstGeom>
          <a:noFill/>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75" y="5020541"/>
            <a:ext cx="2524125" cy="1809750"/>
          </a:xfrm>
          <a:prstGeom prst="rect">
            <a:avLst/>
          </a:prstGeom>
        </p:spPr>
      </p:pic>
    </p:spTree>
    <p:extLst>
      <p:ext uri="{BB962C8B-B14F-4D97-AF65-F5344CB8AC3E}">
        <p14:creationId xmlns:p14="http://schemas.microsoft.com/office/powerpoint/2010/main" val="36220446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How is the Procedure Performed?</a:t>
            </a:r>
            <a:br>
              <a:rPr lang="en-US" b="1" dirty="0" smtClean="0"/>
            </a:br>
            <a:endParaRPr lang="en-US" dirty="0"/>
          </a:p>
        </p:txBody>
      </p:sp>
      <p:sp>
        <p:nvSpPr>
          <p:cNvPr id="3" name="Content Placeholder 2"/>
          <p:cNvSpPr>
            <a:spLocks noGrp="1"/>
          </p:cNvSpPr>
          <p:nvPr>
            <p:ph idx="1"/>
          </p:nvPr>
        </p:nvSpPr>
        <p:spPr>
          <a:xfrm>
            <a:off x="381000" y="990600"/>
            <a:ext cx="8458200" cy="3962400"/>
          </a:xfrm>
        </p:spPr>
        <p:txBody>
          <a:bodyPr>
            <a:normAutofit fontScale="92500" lnSpcReduction="10000"/>
          </a:bodyPr>
          <a:lstStyle/>
          <a:p>
            <a:r>
              <a:rPr lang="en-US" sz="2200" dirty="0" smtClean="0"/>
              <a:t>There are several techniques to perform </a:t>
            </a:r>
            <a:r>
              <a:rPr lang="en-US" sz="2200" dirty="0" err="1" smtClean="0"/>
              <a:t>salpingectomy</a:t>
            </a:r>
            <a:r>
              <a:rPr lang="en-US" sz="2200" dirty="0" smtClean="0"/>
              <a:t>, but the most common and preferred method </a:t>
            </a:r>
            <a:r>
              <a:rPr lang="en-US" sz="2200" dirty="0" smtClean="0">
                <a:solidFill>
                  <a:srgbClr val="FF0000"/>
                </a:solidFill>
              </a:rPr>
              <a:t>is laparoscopy</a:t>
            </a:r>
          </a:p>
          <a:p>
            <a:r>
              <a:rPr lang="en-US" sz="2200" dirty="0" smtClean="0"/>
              <a:t>Some surgeons prefer to do away with a viewing instrument and would make an incision in the lower abdomen to remove the tube instead. This process is termed </a:t>
            </a:r>
            <a:r>
              <a:rPr lang="en-US" sz="2200" dirty="0" err="1" smtClean="0">
                <a:solidFill>
                  <a:srgbClr val="FF0000"/>
                </a:solidFill>
              </a:rPr>
              <a:t>minilaparotomy</a:t>
            </a:r>
            <a:r>
              <a:rPr lang="en-US" sz="2200" dirty="0" smtClean="0"/>
              <a:t>.</a:t>
            </a:r>
          </a:p>
          <a:p>
            <a:r>
              <a:rPr lang="en-US" sz="2200" dirty="0" smtClean="0"/>
              <a:t>A more invasive approach is termed </a:t>
            </a:r>
            <a:r>
              <a:rPr lang="en-US" sz="2200" dirty="0" err="1" smtClean="0">
                <a:solidFill>
                  <a:srgbClr val="FF0000"/>
                </a:solidFill>
              </a:rPr>
              <a:t>laparotomy</a:t>
            </a:r>
            <a:r>
              <a:rPr lang="en-US" sz="2200" dirty="0" smtClean="0"/>
              <a:t> and requires the surgeon to make a large incision in the lower abdomen to allow a better exploration of the abdomen area. This approach is especially considered if there is a need to remove both fallopian tubes.</a:t>
            </a:r>
          </a:p>
          <a:p>
            <a:r>
              <a:rPr lang="en-US" sz="2200" dirty="0" smtClean="0"/>
              <a:t>In rare cases, </a:t>
            </a:r>
            <a:r>
              <a:rPr lang="en-US" sz="2200" dirty="0" err="1" smtClean="0"/>
              <a:t>salpingectomy</a:t>
            </a:r>
            <a:r>
              <a:rPr lang="en-US" sz="2200" dirty="0" smtClean="0"/>
              <a:t> is performed through a surgical incision in the vagina, termed </a:t>
            </a:r>
            <a:r>
              <a:rPr lang="en-US" sz="2200" dirty="0" err="1" smtClean="0">
                <a:solidFill>
                  <a:srgbClr val="FF0000"/>
                </a:solidFill>
              </a:rPr>
              <a:t>colpotomy</a:t>
            </a:r>
            <a:r>
              <a:rPr lang="en-US" sz="2200" dirty="0" smtClean="0"/>
              <a:t>. In this method, the affected fallopian tube is approached through the vagina</a:t>
            </a:r>
            <a:r>
              <a:rPr lang="en-US" dirty="0" smtClean="0"/>
              <a:t>. </a:t>
            </a:r>
            <a:endParaRPr lang="en-US" dirty="0"/>
          </a:p>
        </p:txBody>
      </p:sp>
      <p:pic>
        <p:nvPicPr>
          <p:cNvPr id="4" name="Picture 3"/>
          <p:cNvPicPr>
            <a:picLocks noChangeAspect="1"/>
          </p:cNvPicPr>
          <p:nvPr/>
        </p:nvPicPr>
        <p:blipFill>
          <a:blip r:embed="rId2"/>
          <a:stretch>
            <a:fillRect/>
          </a:stretch>
        </p:blipFill>
        <p:spPr>
          <a:xfrm>
            <a:off x="5867400" y="4316047"/>
            <a:ext cx="3269673" cy="2541954"/>
          </a:xfrm>
          <a:prstGeom prst="rect">
            <a:avLst/>
          </a:prstGeom>
        </p:spPr>
      </p:pic>
    </p:spTree>
    <p:extLst>
      <p:ext uri="{BB962C8B-B14F-4D97-AF65-F5344CB8AC3E}">
        <p14:creationId xmlns:p14="http://schemas.microsoft.com/office/powerpoint/2010/main" val="21857799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r>
              <a:rPr lang="en-US" b="1" dirty="0"/>
              <a:t>Laparoscopy</a:t>
            </a:r>
            <a:endParaRPr lang="en-US" dirty="0"/>
          </a:p>
        </p:txBody>
      </p:sp>
      <p:sp>
        <p:nvSpPr>
          <p:cNvPr id="3" name="Content Placeholder 2"/>
          <p:cNvSpPr>
            <a:spLocks noGrp="1"/>
          </p:cNvSpPr>
          <p:nvPr>
            <p:ph idx="1"/>
          </p:nvPr>
        </p:nvSpPr>
        <p:spPr>
          <a:xfrm>
            <a:off x="422564" y="1143000"/>
            <a:ext cx="8229600" cy="5257800"/>
          </a:xfrm>
        </p:spPr>
        <p:txBody>
          <a:bodyPr>
            <a:normAutofit fontScale="70000" lnSpcReduction="20000"/>
          </a:bodyPr>
          <a:lstStyle/>
          <a:p>
            <a:r>
              <a:rPr lang="en-US" dirty="0" smtClean="0"/>
              <a:t>Both </a:t>
            </a:r>
            <a:r>
              <a:rPr lang="en-US" dirty="0"/>
              <a:t>traditional and robotic approaches to laparoscopy allow for bilateral salpingectomy at the time of hysterectomy. </a:t>
            </a:r>
            <a:endParaRPr lang="en-US" dirty="0" smtClean="0"/>
          </a:p>
          <a:p>
            <a:r>
              <a:rPr lang="en-US" dirty="0" smtClean="0"/>
              <a:t>A </a:t>
            </a:r>
            <a:r>
              <a:rPr lang="en-US" dirty="0"/>
              <a:t>grasper should be used to hold onto the infundibular portion of the fallopian tube and to provide gentle traction toward the anterior abdominal wall. This allows for better exposure and visualization of the plane between the ovary and fallopian tube. </a:t>
            </a:r>
            <a:endParaRPr lang="en-US" dirty="0" smtClean="0"/>
          </a:p>
          <a:p>
            <a:r>
              <a:rPr lang="en-US" dirty="0" smtClean="0"/>
              <a:t>Any </a:t>
            </a:r>
            <a:r>
              <a:rPr lang="en-US" dirty="0"/>
              <a:t>laparoscopic instrument that allows for electrosurgical vessel sealing and transection of tissue can be used to dissect across the </a:t>
            </a:r>
            <a:r>
              <a:rPr lang="en-US" dirty="0" err="1"/>
              <a:t>mesosalpinx</a:t>
            </a:r>
            <a:r>
              <a:rPr lang="en-US" dirty="0" smtClean="0"/>
              <a:t>.</a:t>
            </a:r>
          </a:p>
          <a:p>
            <a:r>
              <a:rPr lang="en-US" dirty="0"/>
              <a:t/>
            </a:r>
            <a:br>
              <a:rPr lang="en-US" dirty="0"/>
            </a:br>
            <a:r>
              <a:rPr lang="en-US" dirty="0"/>
              <a:t>Alternatively, a </a:t>
            </a:r>
            <a:r>
              <a:rPr lang="en-US" dirty="0" err="1"/>
              <a:t>monopolar</a:t>
            </a:r>
            <a:r>
              <a:rPr lang="en-US" dirty="0"/>
              <a:t> </a:t>
            </a:r>
            <a:r>
              <a:rPr lang="en-US" dirty="0" err="1"/>
              <a:t>electrosurgery</a:t>
            </a:r>
            <a:r>
              <a:rPr lang="en-US" dirty="0"/>
              <a:t> device can be used to cauterize the </a:t>
            </a:r>
            <a:r>
              <a:rPr lang="en-US" dirty="0" err="1"/>
              <a:t>mesosalpinx</a:t>
            </a:r>
            <a:r>
              <a:rPr lang="en-US" dirty="0"/>
              <a:t> before transection with endoscopic scissors. Again, transect the </a:t>
            </a:r>
            <a:r>
              <a:rPr lang="en-US" dirty="0" err="1"/>
              <a:t>mesosalpinx</a:t>
            </a:r>
            <a:r>
              <a:rPr lang="en-US" dirty="0"/>
              <a:t> as close to the fallopian tube as possible while ensuring that the tube is entirely removed</a:t>
            </a:r>
            <a:r>
              <a:rPr lang="en-US" dirty="0" smtClean="0"/>
              <a:t>.</a:t>
            </a:r>
          </a:p>
          <a:p>
            <a:r>
              <a:rPr lang="en-US" dirty="0" smtClean="0"/>
              <a:t> </a:t>
            </a:r>
            <a:r>
              <a:rPr lang="en-US" dirty="0"/>
              <a:t>As in the open approach, the fallopian tubes can be left attached to the uterus while the hysterectomy is performed and removed as a single unit once the hysterectomy is complete.</a:t>
            </a:r>
          </a:p>
        </p:txBody>
      </p:sp>
    </p:spTree>
    <p:extLst>
      <p:ext uri="{BB962C8B-B14F-4D97-AF65-F5344CB8AC3E}">
        <p14:creationId xmlns:p14="http://schemas.microsoft.com/office/powerpoint/2010/main" val="38122781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3"/>
          </a:xfrm>
        </p:spPr>
        <p:txBody>
          <a:bodyPr>
            <a:normAutofit fontScale="90000"/>
          </a:bodyPr>
          <a:lstStyle/>
          <a:p>
            <a:r>
              <a:rPr lang="en-US" b="1" dirty="0"/>
              <a:t>Laparoscopic salpingectomy</a:t>
            </a:r>
            <a:endParaRPr lang="en-US" dirty="0"/>
          </a:p>
        </p:txBody>
      </p:sp>
      <p:sp>
        <p:nvSpPr>
          <p:cNvPr id="3" name="Content Placeholder 2"/>
          <p:cNvSpPr>
            <a:spLocks noGrp="1"/>
          </p:cNvSpPr>
          <p:nvPr>
            <p:ph idx="1"/>
          </p:nvPr>
        </p:nvSpPr>
        <p:spPr>
          <a:xfrm>
            <a:off x="228600" y="976746"/>
            <a:ext cx="8229600" cy="4708525"/>
          </a:xfrm>
        </p:spPr>
        <p:txBody>
          <a:bodyPr/>
          <a:lstStyle/>
          <a:p>
            <a:r>
              <a:rPr lang="en-US" dirty="0" smtClean="0"/>
              <a:t>Fallopian tubes are resected from the </a:t>
            </a:r>
            <a:r>
              <a:rPr lang="en-US" dirty="0" err="1" smtClean="0"/>
              <a:t>fimbrial</a:t>
            </a:r>
            <a:r>
              <a:rPr lang="en-US" dirty="0" smtClean="0"/>
              <a:t> end to the uterine </a:t>
            </a:r>
            <a:r>
              <a:rPr lang="en-US" dirty="0" err="1" smtClean="0"/>
              <a:t>cornu</a:t>
            </a:r>
            <a:r>
              <a:rPr lang="en-US" dirty="0" smtClean="0"/>
              <a:t>. Careful resection is performed at the posterior margin of the fallopian tubes, while conserving the </a:t>
            </a:r>
            <a:r>
              <a:rPr lang="en-US" dirty="0" err="1" smtClean="0"/>
              <a:t>mesosalpinx</a:t>
            </a:r>
            <a:r>
              <a:rPr lang="en-US" dirty="0" smtClean="0"/>
              <a:t>.</a:t>
            </a:r>
          </a:p>
          <a:p>
            <a:endParaRPr lang="en-US" dirty="0"/>
          </a:p>
        </p:txBody>
      </p:sp>
      <p:pic>
        <p:nvPicPr>
          <p:cNvPr id="1026" name="Picture 2" descr="F:\Laparoscopic-salpingectomy-Fallopian-tubes-are-resected-from-the-fimbrial-end-to-the.png"/>
          <p:cNvPicPr>
            <a:picLocks noChangeAspect="1" noChangeArrowheads="1"/>
          </p:cNvPicPr>
          <p:nvPr/>
        </p:nvPicPr>
        <p:blipFill>
          <a:blip r:embed="rId2"/>
          <a:srcRect/>
          <a:stretch>
            <a:fillRect/>
          </a:stretch>
        </p:blipFill>
        <p:spPr bwMode="auto">
          <a:xfrm>
            <a:off x="381000" y="3505200"/>
            <a:ext cx="8686800" cy="3207214"/>
          </a:xfrm>
          <a:prstGeom prst="rect">
            <a:avLst/>
          </a:prstGeom>
          <a:noFill/>
        </p:spPr>
      </p:pic>
    </p:spTree>
    <p:extLst>
      <p:ext uri="{BB962C8B-B14F-4D97-AF65-F5344CB8AC3E}">
        <p14:creationId xmlns:p14="http://schemas.microsoft.com/office/powerpoint/2010/main" val="33274951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4525963"/>
          </a:xfrm>
        </p:spPr>
        <p:txBody>
          <a:bodyPr>
            <a:normAutofit/>
          </a:bodyPr>
          <a:lstStyle/>
          <a:p>
            <a:r>
              <a:rPr lang="en-US" dirty="0" smtClean="0"/>
              <a:t>In both general population and high-risk women, </a:t>
            </a:r>
          </a:p>
          <a:p>
            <a:r>
              <a:rPr lang="en-US" dirty="0" smtClean="0">
                <a:solidFill>
                  <a:srgbClr val="FF0000"/>
                </a:solidFill>
              </a:rPr>
              <a:t>Screening</a:t>
            </a:r>
            <a:r>
              <a:rPr lang="en-US" dirty="0" smtClean="0"/>
              <a:t> </a:t>
            </a:r>
            <a:r>
              <a:rPr lang="en-US" dirty="0">
                <a:solidFill>
                  <a:srgbClr val="00B050"/>
                </a:solidFill>
              </a:rPr>
              <a:t>(</a:t>
            </a:r>
            <a:r>
              <a:rPr lang="en-US" dirty="0" smtClean="0">
                <a:solidFill>
                  <a:srgbClr val="00B050"/>
                </a:solidFill>
              </a:rPr>
              <a:t>TVUS </a:t>
            </a:r>
            <a:r>
              <a:rPr lang="en-US" dirty="0">
                <a:solidFill>
                  <a:srgbClr val="00B050"/>
                </a:solidFill>
              </a:rPr>
              <a:t>and </a:t>
            </a:r>
            <a:r>
              <a:rPr lang="en-US" dirty="0" smtClean="0">
                <a:solidFill>
                  <a:srgbClr val="00B050"/>
                </a:solidFill>
              </a:rPr>
              <a:t>Ca-125) </a:t>
            </a:r>
            <a:r>
              <a:rPr lang="en-US" dirty="0" smtClean="0"/>
              <a:t>for ovarian cancer is </a:t>
            </a:r>
            <a:r>
              <a:rPr lang="en-US" dirty="0" smtClean="0">
                <a:solidFill>
                  <a:srgbClr val="FF0000"/>
                </a:solidFill>
              </a:rPr>
              <a:t>not </a:t>
            </a:r>
            <a:r>
              <a:rPr lang="en-US" dirty="0" smtClean="0"/>
              <a:t>recommended, </a:t>
            </a:r>
          </a:p>
          <a:p>
            <a:r>
              <a:rPr lang="en-US" dirty="0" smtClean="0"/>
              <a:t>As </a:t>
            </a:r>
            <a:r>
              <a:rPr lang="en-US" dirty="0" smtClean="0">
                <a:solidFill>
                  <a:srgbClr val="FF0000"/>
                </a:solidFill>
              </a:rPr>
              <a:t>no mortality benefit </a:t>
            </a:r>
            <a:r>
              <a:rPr lang="en-US" dirty="0" smtClean="0"/>
              <a:t>has been demonstrated even with strict adherence to screening protocols </a:t>
            </a:r>
          </a:p>
          <a:p>
            <a:endParaRPr lang="en-US" dirty="0" smtClean="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5029200"/>
            <a:ext cx="2514600" cy="1701800"/>
          </a:xfrm>
          <a:prstGeom prst="rect">
            <a:avLst/>
          </a:prstGeom>
        </p:spPr>
      </p:pic>
    </p:spTree>
    <p:extLst>
      <p:ext uri="{BB962C8B-B14F-4D97-AF65-F5344CB8AC3E}">
        <p14:creationId xmlns:p14="http://schemas.microsoft.com/office/powerpoint/2010/main" val="11578028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393" y="267347"/>
            <a:ext cx="8229600" cy="563562"/>
          </a:xfrm>
        </p:spPr>
        <p:txBody>
          <a:bodyPr>
            <a:normAutofit fontScale="90000"/>
          </a:bodyPr>
          <a:lstStyle/>
          <a:p>
            <a:r>
              <a:rPr lang="en-US" b="1" dirty="0"/>
              <a:t>Laparotomy</a:t>
            </a:r>
            <a:r>
              <a:rPr lang="en-US" dirty="0"/>
              <a:t> </a:t>
            </a:r>
          </a:p>
        </p:txBody>
      </p:sp>
      <p:sp>
        <p:nvSpPr>
          <p:cNvPr id="3" name="Content Placeholder 2"/>
          <p:cNvSpPr>
            <a:spLocks noGrp="1"/>
          </p:cNvSpPr>
          <p:nvPr>
            <p:ph idx="1"/>
          </p:nvPr>
        </p:nvSpPr>
        <p:spPr>
          <a:xfrm>
            <a:off x="457200" y="830910"/>
            <a:ext cx="7239000" cy="5295254"/>
          </a:xfrm>
        </p:spPr>
        <p:txBody>
          <a:bodyPr>
            <a:normAutofit fontScale="47500" lnSpcReduction="20000"/>
          </a:bodyPr>
          <a:lstStyle/>
          <a:p>
            <a:r>
              <a:rPr lang="en-US" dirty="0" smtClean="0"/>
              <a:t>In </a:t>
            </a:r>
            <a:r>
              <a:rPr lang="en-US" dirty="0"/>
              <a:t>general, we recommend that salpingectomy at the time of abdominal hysterectomy be performed prior to hysterectomy because it allows for complete removal of the entire fallopian tube without the need to re-isolate any surgical pedicle. </a:t>
            </a:r>
            <a:endParaRPr lang="en-US" dirty="0" smtClean="0"/>
          </a:p>
          <a:p>
            <a:r>
              <a:rPr lang="en-US" dirty="0" smtClean="0"/>
              <a:t>The </a:t>
            </a:r>
            <a:r>
              <a:rPr lang="en-US" dirty="0" err="1"/>
              <a:t>ampullary</a:t>
            </a:r>
            <a:r>
              <a:rPr lang="en-US" dirty="0"/>
              <a:t> portion of the fallopian tube is grasped with a Babcock clamp and elevated</a:t>
            </a:r>
            <a:r>
              <a:rPr lang="en-US" dirty="0" smtClean="0"/>
              <a:t>.</a:t>
            </a:r>
          </a:p>
          <a:p>
            <a:r>
              <a:rPr lang="en-US" dirty="0" smtClean="0"/>
              <a:t>Fenestrations </a:t>
            </a:r>
            <a:r>
              <a:rPr lang="en-US" dirty="0"/>
              <a:t>should be made within the </a:t>
            </a:r>
            <a:r>
              <a:rPr lang="en-US" dirty="0" err="1"/>
              <a:t>mesosalpinx</a:t>
            </a:r>
            <a:r>
              <a:rPr lang="en-US" dirty="0"/>
              <a:t>, isolating the small vessels that lie between the ovary and fallopian tube. These vessels are branches of the ovarian and uterine arteries and may provide additional blood supply to the ovaries. Small clamps, such as Kelly or tonsil clamps, are placed across these vessels, favoring the tubal side of the </a:t>
            </a:r>
            <a:r>
              <a:rPr lang="en-US" dirty="0" err="1"/>
              <a:t>mesosalpinx</a:t>
            </a:r>
            <a:r>
              <a:rPr lang="en-US" dirty="0"/>
              <a:t>, in order to preserve as much ovarian blood supply as possible. Each pedicle is then transected and ligated</a:t>
            </a:r>
            <a:r>
              <a:rPr lang="en-US" dirty="0" smtClean="0"/>
              <a:t>.</a:t>
            </a:r>
          </a:p>
          <a:p>
            <a:r>
              <a:rPr lang="en-US" dirty="0" smtClean="0"/>
              <a:t>Alternatively</a:t>
            </a:r>
            <a:r>
              <a:rPr lang="en-US" dirty="0"/>
              <a:t>, a </a:t>
            </a:r>
            <a:r>
              <a:rPr lang="en-US" dirty="0" err="1"/>
              <a:t>monopolar</a:t>
            </a:r>
            <a:r>
              <a:rPr lang="en-US" dirty="0"/>
              <a:t> </a:t>
            </a:r>
            <a:r>
              <a:rPr lang="en-US" dirty="0" err="1"/>
              <a:t>electrosurgery</a:t>
            </a:r>
            <a:r>
              <a:rPr lang="en-US" dirty="0"/>
              <a:t> device with coagulation current or an electrosurgical vessel sealing device can be used. These devices should be placed immediately adjacent to the tube in order to cauterize and transect the </a:t>
            </a:r>
            <a:r>
              <a:rPr lang="en-US" dirty="0" err="1"/>
              <a:t>mesosalpinx</a:t>
            </a:r>
            <a:r>
              <a:rPr lang="en-US" dirty="0" smtClean="0"/>
              <a:t>.</a:t>
            </a:r>
          </a:p>
          <a:p>
            <a:r>
              <a:rPr lang="en-US" dirty="0" smtClean="0"/>
              <a:t>Be </a:t>
            </a:r>
            <a:r>
              <a:rPr lang="en-US" dirty="0"/>
              <a:t>sure to incorporate the entire </a:t>
            </a:r>
            <a:r>
              <a:rPr lang="en-US" dirty="0" err="1"/>
              <a:t>fimbriated</a:t>
            </a:r>
            <a:r>
              <a:rPr lang="en-US" dirty="0"/>
              <a:t> distal portion of the tube, which sometimes requires careful dissection of tubal adhesions or distal tubal cysts off the ovary and its blood supply. At the </a:t>
            </a:r>
            <a:r>
              <a:rPr lang="en-US" dirty="0" err="1"/>
              <a:t>cornual</a:t>
            </a:r>
            <a:r>
              <a:rPr lang="en-US" dirty="0"/>
              <a:t> segment of the fallopian tube, take care to avoid entry into the uterine myometrium, as this region can be particularly vascular. </a:t>
            </a:r>
            <a:endParaRPr lang="en-US" dirty="0" smtClean="0"/>
          </a:p>
          <a:p>
            <a:r>
              <a:rPr lang="en-US" dirty="0" smtClean="0"/>
              <a:t>Once </a:t>
            </a:r>
            <a:r>
              <a:rPr lang="en-US" dirty="0"/>
              <a:t>detached from the </a:t>
            </a:r>
            <a:r>
              <a:rPr lang="en-US" dirty="0" err="1"/>
              <a:t>mesosalpinx</a:t>
            </a:r>
            <a:r>
              <a:rPr lang="en-US" dirty="0"/>
              <a:t>, the fallopian tubes can be left attached to the uterus as the hysterectomy is then performed and can be removed </a:t>
            </a:r>
            <a:r>
              <a:rPr lang="en-US" dirty="0" err="1"/>
              <a:t>en</a:t>
            </a:r>
            <a:r>
              <a:rPr lang="en-US" dirty="0"/>
              <a:t> bloc with the uterus.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5750" y="904068"/>
            <a:ext cx="1238250" cy="210214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4968" y="3068944"/>
            <a:ext cx="1162050" cy="197668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3513" y="5045627"/>
            <a:ext cx="1085850" cy="178466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6200" y="0"/>
            <a:ext cx="1390650" cy="1195959"/>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4577" y="5509587"/>
            <a:ext cx="2819400" cy="1233153"/>
          </a:xfrm>
          <a:prstGeom prst="rect">
            <a:avLst/>
          </a:prstGeom>
        </p:spPr>
      </p:pic>
    </p:spTree>
    <p:extLst>
      <p:ext uri="{BB962C8B-B14F-4D97-AF65-F5344CB8AC3E}">
        <p14:creationId xmlns:p14="http://schemas.microsoft.com/office/powerpoint/2010/main" val="16612370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86400" cy="1143000"/>
          </a:xfrm>
        </p:spPr>
        <p:txBody>
          <a:bodyPr>
            <a:normAutofit fontScale="90000"/>
          </a:bodyPr>
          <a:lstStyle/>
          <a:p>
            <a:r>
              <a:rPr lang="en-US" sz="4000" b="1" dirty="0"/>
              <a:t>Salpingectomy during cesarean delivery</a:t>
            </a:r>
            <a:endParaRPr lang="en-US" dirty="0"/>
          </a:p>
        </p:txBody>
      </p:sp>
      <p:sp>
        <p:nvSpPr>
          <p:cNvPr id="3" name="Content Placeholder 2"/>
          <p:cNvSpPr>
            <a:spLocks noGrp="1"/>
          </p:cNvSpPr>
          <p:nvPr>
            <p:ph idx="1"/>
          </p:nvPr>
        </p:nvSpPr>
        <p:spPr>
          <a:xfrm>
            <a:off x="457200" y="1600200"/>
            <a:ext cx="6172200" cy="4953000"/>
          </a:xfrm>
        </p:spPr>
        <p:txBody>
          <a:bodyPr>
            <a:normAutofit lnSpcReduction="10000"/>
          </a:bodyPr>
          <a:lstStyle/>
          <a:p>
            <a:r>
              <a:rPr lang="en-US" dirty="0" smtClean="0"/>
              <a:t>(A, B) The engorged vessels in the </a:t>
            </a:r>
            <a:r>
              <a:rPr lang="en-US" dirty="0" err="1" smtClean="0"/>
              <a:t>mesosalpinx</a:t>
            </a:r>
            <a:r>
              <a:rPr lang="en-US" dirty="0" smtClean="0"/>
              <a:t> and the broad ligament during pregnancy; </a:t>
            </a:r>
          </a:p>
          <a:p>
            <a:r>
              <a:rPr lang="en-US" dirty="0" smtClean="0"/>
              <a:t>(C) resection of the </a:t>
            </a:r>
            <a:r>
              <a:rPr lang="en-US" dirty="0" err="1" smtClean="0"/>
              <a:t>tubo</a:t>
            </a:r>
            <a:r>
              <a:rPr lang="en-US" dirty="0" smtClean="0"/>
              <a:t>-ovarian ligament and </a:t>
            </a:r>
            <a:r>
              <a:rPr lang="en-US" dirty="0" err="1" smtClean="0"/>
              <a:t>mesosalpinx</a:t>
            </a:r>
            <a:r>
              <a:rPr lang="en-US" dirty="0" smtClean="0"/>
              <a:t> as close as possible to the fallopian tube, with ligation of engorged tubal vessels; and</a:t>
            </a:r>
          </a:p>
          <a:p>
            <a:r>
              <a:rPr lang="en-US" dirty="0" smtClean="0"/>
              <a:t> (D) resection of the fallopian tube at the uterine </a:t>
            </a:r>
            <a:r>
              <a:rPr lang="en-US" dirty="0" err="1" smtClean="0"/>
              <a:t>cornu</a:t>
            </a:r>
            <a:r>
              <a:rPr lang="en-US" b="1" dirty="0" smtClean="0"/>
              <a:t>.</a:t>
            </a:r>
          </a:p>
          <a:p>
            <a:endParaRPr lang="en-US" dirty="0"/>
          </a:p>
        </p:txBody>
      </p:sp>
      <p:pic>
        <p:nvPicPr>
          <p:cNvPr id="2051" name="Picture 3" descr="F:\Salpingectomy-during-cesarean-delivery-A-B-The-engorged-vessels-in-the-mesosalpinx.png"/>
          <p:cNvPicPr>
            <a:picLocks noChangeAspect="1" noChangeArrowheads="1"/>
          </p:cNvPicPr>
          <p:nvPr/>
        </p:nvPicPr>
        <p:blipFill>
          <a:blip r:embed="rId2"/>
          <a:srcRect/>
          <a:stretch>
            <a:fillRect/>
          </a:stretch>
        </p:blipFill>
        <p:spPr bwMode="auto">
          <a:xfrm>
            <a:off x="6868966" y="5195887"/>
            <a:ext cx="2275034" cy="1662113"/>
          </a:xfrm>
          <a:prstGeom prst="rect">
            <a:avLst/>
          </a:prstGeom>
          <a:noFill/>
        </p:spPr>
      </p:pic>
      <p:pic>
        <p:nvPicPr>
          <p:cNvPr id="2052" name="Picture 4" descr="F:\500036-04X.jpg"/>
          <p:cNvPicPr>
            <a:picLocks noChangeAspect="1" noChangeArrowheads="1"/>
          </p:cNvPicPr>
          <p:nvPr/>
        </p:nvPicPr>
        <p:blipFill>
          <a:blip r:embed="rId3"/>
          <a:srcRect/>
          <a:stretch>
            <a:fillRect/>
          </a:stretch>
        </p:blipFill>
        <p:spPr bwMode="auto">
          <a:xfrm>
            <a:off x="6508285" y="7938"/>
            <a:ext cx="2635715" cy="2049462"/>
          </a:xfrm>
          <a:prstGeom prst="rect">
            <a:avLst/>
          </a:prstGeom>
          <a:noFill/>
        </p:spPr>
      </p:pic>
    </p:spTree>
    <p:extLst>
      <p:ext uri="{BB962C8B-B14F-4D97-AF65-F5344CB8AC3E}">
        <p14:creationId xmlns:p14="http://schemas.microsoft.com/office/powerpoint/2010/main" val="12492180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sz="4000" b="1" dirty="0"/>
              <a:t>LIGASURE Electricity</a:t>
            </a:r>
            <a:r>
              <a:rPr lang="en-US" sz="4000" b="1" dirty="0" smtClean="0"/>
              <a:t> </a:t>
            </a:r>
            <a:r>
              <a:rPr lang="en-US" sz="4000" b="1" dirty="0"/>
              <a:t>for bilateral salpingectomy at the time of Cesarean delivery</a:t>
            </a:r>
            <a:br>
              <a:rPr lang="en-US" sz="4000" b="1" dirty="0"/>
            </a:br>
            <a:endParaRPr lang="en-US" dirty="0"/>
          </a:p>
        </p:txBody>
      </p:sp>
      <p:sp>
        <p:nvSpPr>
          <p:cNvPr id="3" name="Content Placeholder 2"/>
          <p:cNvSpPr>
            <a:spLocks noGrp="1"/>
          </p:cNvSpPr>
          <p:nvPr>
            <p:ph idx="1"/>
          </p:nvPr>
        </p:nvSpPr>
        <p:spPr/>
        <p:txBody>
          <a:bodyPr/>
          <a:lstStyle/>
          <a:p>
            <a:r>
              <a:rPr lang="en-US" dirty="0" smtClean="0"/>
              <a:t>LIGASURE </a:t>
            </a:r>
            <a:r>
              <a:rPr lang="en-US" dirty="0"/>
              <a:t>Electricity based cautery tool used during both laparoscopic and open surgery for optimal hemostasis</a:t>
            </a:r>
          </a:p>
          <a:p>
            <a:r>
              <a:rPr lang="en-US" dirty="0"/>
              <a:t>Procedure: Clamping and suturing Step by step clamping and suturing of the </a:t>
            </a:r>
            <a:r>
              <a:rPr lang="en-US" dirty="0" err="1"/>
              <a:t>mesosalpinx</a:t>
            </a:r>
            <a:r>
              <a:rPr lang="en-US" dirty="0"/>
              <a:t> until achievement of total salpingectomy.</a:t>
            </a:r>
          </a:p>
          <a:p>
            <a:endParaRPr lang="en-US" dirty="0"/>
          </a:p>
        </p:txBody>
      </p:sp>
    </p:spTree>
    <p:extLst>
      <p:ext uri="{BB962C8B-B14F-4D97-AF65-F5344CB8AC3E}">
        <p14:creationId xmlns:p14="http://schemas.microsoft.com/office/powerpoint/2010/main" val="22165123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a:t>Vaginal Salpingectomy </a:t>
            </a:r>
          </a:p>
        </p:txBody>
      </p:sp>
      <p:sp>
        <p:nvSpPr>
          <p:cNvPr id="3" name="Content Placeholder 2"/>
          <p:cNvSpPr>
            <a:spLocks noGrp="1"/>
          </p:cNvSpPr>
          <p:nvPr>
            <p:ph idx="1"/>
          </p:nvPr>
        </p:nvSpPr>
        <p:spPr>
          <a:xfrm>
            <a:off x="228600" y="990600"/>
            <a:ext cx="8458200" cy="5486400"/>
          </a:xfrm>
        </p:spPr>
        <p:txBody>
          <a:bodyPr>
            <a:normAutofit fontScale="40000" lnSpcReduction="20000"/>
          </a:bodyPr>
          <a:lstStyle/>
          <a:p>
            <a:r>
              <a:rPr lang="en-US" dirty="0" smtClean="0"/>
              <a:t>At </a:t>
            </a:r>
            <a:r>
              <a:rPr lang="en-US" dirty="0"/>
              <a:t>the time of vaginal hysterectomy is often the most challenging of these procedures. In this situation, the hysterectomy is performed as usual up to the level of the “triple pedicles.” At that point, the first triple pedicle—incorporating the utero-ovarian ligaments, the fallopian tubes, and the round ligaments—is clamped and transected from the uterus. A large clamp, such as a Zeppelin, Heaney, or long </a:t>
            </a:r>
            <a:r>
              <a:rPr lang="en-US" dirty="0" err="1"/>
              <a:t>Pean</a:t>
            </a:r>
            <a:r>
              <a:rPr lang="en-US" dirty="0"/>
              <a:t>, should be used. Then place gentle upward traction on the uterus to keep the operative field clear of intraperitoneal contents</a:t>
            </a:r>
            <a:r>
              <a:rPr lang="en-US" dirty="0" smtClean="0"/>
              <a:t>.</a:t>
            </a:r>
          </a:p>
          <a:p>
            <a:r>
              <a:rPr lang="en-US" dirty="0" smtClean="0"/>
              <a:t>Next </a:t>
            </a:r>
            <a:r>
              <a:rPr lang="en-US" dirty="0"/>
              <a:t>evaluate the feasibility of transvaginal salpingectomy by gently turning the clamp on the triple pedicle in order to make an anatomic assessment. In a technique described by Kho and colleagues, the round ligament can first be divided to allow better mobilization of the adnexa and access to the proximal fallopian tube.27 The challenge from this point is to incorporate the entire fallopian tube into the salpingectomy specimen. Leaving the triple pedicle clamped rather than suture-ligating it allows for the clamp to become a handle with which gentle traction and manipulation of the tube can be performed</a:t>
            </a:r>
            <a:r>
              <a:rPr lang="en-US" dirty="0" smtClean="0"/>
              <a:t>.</a:t>
            </a:r>
          </a:p>
          <a:p>
            <a:r>
              <a:rPr lang="en-US" dirty="0" smtClean="0"/>
              <a:t>Once </a:t>
            </a:r>
            <a:r>
              <a:rPr lang="en-US" dirty="0"/>
              <a:t>identified, the </a:t>
            </a:r>
            <a:r>
              <a:rPr lang="en-US" dirty="0" err="1"/>
              <a:t>fimbriated</a:t>
            </a:r>
            <a:r>
              <a:rPr lang="en-US" dirty="0"/>
              <a:t> end of the fallopian tube should be brought into the operative field with a Babcock clamp. Transection of the </a:t>
            </a:r>
            <a:r>
              <a:rPr lang="en-US" dirty="0" err="1"/>
              <a:t>mesosalpinx</a:t>
            </a:r>
            <a:r>
              <a:rPr lang="en-US" dirty="0"/>
              <a:t> begins with freeing the </a:t>
            </a:r>
            <a:r>
              <a:rPr lang="en-US" dirty="0" err="1"/>
              <a:t>fimbriated</a:t>
            </a:r>
            <a:r>
              <a:rPr lang="en-US" dirty="0"/>
              <a:t> end from the ovary. Again, this can be done by clamping, transecting, and ligating isolated vascular pedicles of the </a:t>
            </a:r>
            <a:r>
              <a:rPr lang="en-US" dirty="0" err="1"/>
              <a:t>mesosalpinx</a:t>
            </a:r>
            <a:r>
              <a:rPr lang="en-US" dirty="0"/>
              <a:t>, or with </a:t>
            </a:r>
            <a:r>
              <a:rPr lang="en-US" dirty="0" err="1"/>
              <a:t>monopolar</a:t>
            </a:r>
            <a:r>
              <a:rPr lang="en-US" dirty="0"/>
              <a:t> cautery or an electrosurgical vessel sealing device. In our experience, an electrosurgical vessel sealing device allows for more dexterity and easier sealing and transection of the </a:t>
            </a:r>
            <a:r>
              <a:rPr lang="en-US" dirty="0" err="1"/>
              <a:t>mesosalpinx</a:t>
            </a:r>
            <a:r>
              <a:rPr lang="en-US" dirty="0"/>
              <a:t> during vaginal surgery than individually clamping, cutting, and ligating each pedicle. </a:t>
            </a:r>
            <a:br>
              <a:rPr lang="en-US" dirty="0"/>
            </a:br>
            <a:r>
              <a:rPr lang="en-US" dirty="0"/>
              <a:t>Once the isthmic portion of the tube is reached, place a second large clamp just cephalad to the large clamp that contains the triple pedicle. This second clamp should incorporate only the utero-ovarian ligament and the round ligament, leaving the fallopian tube free. The first large clamp can then be removed, allowing for completion of the salpingectomy while the utero-ovarian ligament and the round ligament remain clamped at all times. Then remove the fallopian tube in its entirety. Clamp and transect the contralateral triple pedicle, and remove the uterus before performing contralateral salpingectomy. A surgical sponge on a Forester clamp can be used to gently push the intraperitoneal contents out of the operative field. Complete the contralateral salpingectomy in a similar fashion after removing the uterus.   Summary Salpingectomy at the time of hysterectomy with ovarian preservation will likely become more common as growing evidence implicates the fallopian tube as the site of origin of high-grade serous ovarian cancer. Operative considerations include removal of the fallopian tube in its entirety and preservation of ovarian blood supply. The techniques described here allow for removal of the fallopian tubes while respecting these considerations.</a:t>
            </a:r>
          </a:p>
        </p:txBody>
      </p:sp>
    </p:spTree>
    <p:extLst>
      <p:ext uri="{BB962C8B-B14F-4D97-AF65-F5344CB8AC3E}">
        <p14:creationId xmlns:p14="http://schemas.microsoft.com/office/powerpoint/2010/main" val="11475009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Operating Time</a:t>
            </a:r>
            <a:br>
              <a:rPr lang="en-US" b="1" dirty="0" smtClean="0"/>
            </a:br>
            <a:endParaRPr lang="en-US" dirty="0"/>
          </a:p>
        </p:txBody>
      </p:sp>
      <p:sp>
        <p:nvSpPr>
          <p:cNvPr id="3" name="Content Placeholder 2"/>
          <p:cNvSpPr>
            <a:spLocks noGrp="1"/>
          </p:cNvSpPr>
          <p:nvPr>
            <p:ph idx="1"/>
          </p:nvPr>
        </p:nvSpPr>
        <p:spPr/>
        <p:txBody>
          <a:bodyPr/>
          <a:lstStyle/>
          <a:p>
            <a:r>
              <a:rPr lang="en-US" dirty="0" smtClean="0"/>
              <a:t>Minimal additional time</a:t>
            </a:r>
          </a:p>
          <a:p>
            <a:r>
              <a:rPr lang="en-US" b="1" dirty="0" smtClean="0"/>
              <a:t>Hysterectomy + 16 Min</a:t>
            </a:r>
          </a:p>
          <a:p>
            <a:r>
              <a:rPr lang="en-US" b="1" dirty="0" smtClean="0"/>
              <a:t>Sterilization + 10 Min</a:t>
            </a:r>
            <a:endParaRPr lang="en-US" dirty="0"/>
          </a:p>
        </p:txBody>
      </p:sp>
    </p:spTree>
    <p:extLst>
      <p:ext uri="{BB962C8B-B14F-4D97-AF65-F5344CB8AC3E}">
        <p14:creationId xmlns:p14="http://schemas.microsoft.com/office/powerpoint/2010/main" val="28595416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Possible Risks and Complications Of Salpingectomy</a:t>
            </a:r>
            <a:br>
              <a:rPr lang="en-US" b="1" dirty="0" smtClean="0"/>
            </a:br>
            <a:endParaRPr lang="en-US" dirty="0"/>
          </a:p>
        </p:txBody>
      </p:sp>
      <p:sp>
        <p:nvSpPr>
          <p:cNvPr id="3" name="Content Placeholder 2"/>
          <p:cNvSpPr>
            <a:spLocks noGrp="1"/>
          </p:cNvSpPr>
          <p:nvPr>
            <p:ph idx="1"/>
          </p:nvPr>
        </p:nvSpPr>
        <p:spPr>
          <a:xfrm>
            <a:off x="457200" y="1219200"/>
            <a:ext cx="8229600" cy="5257800"/>
          </a:xfrm>
        </p:spPr>
        <p:txBody>
          <a:bodyPr>
            <a:normAutofit fontScale="85000" lnSpcReduction="20000"/>
          </a:bodyPr>
          <a:lstStyle/>
          <a:p>
            <a:r>
              <a:rPr lang="en-US" dirty="0" smtClean="0"/>
              <a:t>Excessive </a:t>
            </a:r>
            <a:r>
              <a:rPr lang="en-US" dirty="0" smtClean="0">
                <a:solidFill>
                  <a:srgbClr val="FF0000"/>
                </a:solidFill>
              </a:rPr>
              <a:t>bleeding</a:t>
            </a:r>
            <a:r>
              <a:rPr lang="en-US" dirty="0" smtClean="0"/>
              <a:t> is another risk, which is possible during and after the procedure. </a:t>
            </a:r>
          </a:p>
          <a:p>
            <a:r>
              <a:rPr lang="en-US" dirty="0" smtClean="0"/>
              <a:t>There is also the possibility of </a:t>
            </a:r>
            <a:r>
              <a:rPr lang="en-US" dirty="0" smtClean="0">
                <a:solidFill>
                  <a:srgbClr val="FF0000"/>
                </a:solidFill>
              </a:rPr>
              <a:t>damaging surrounding parts </a:t>
            </a:r>
            <a:r>
              <a:rPr lang="en-US" dirty="0" smtClean="0"/>
              <a:t>like the uterus, ovaries, blood vessels, and nerves. In rare cases, the bowels may also be injured or damaged, resulting in the need for additional surgical interventions. </a:t>
            </a:r>
          </a:p>
          <a:p>
            <a:r>
              <a:rPr lang="en-US" dirty="0" smtClean="0"/>
              <a:t>Another possible complication is </a:t>
            </a:r>
            <a:r>
              <a:rPr lang="en-US" dirty="0" smtClean="0">
                <a:solidFill>
                  <a:srgbClr val="FF0000"/>
                </a:solidFill>
              </a:rPr>
              <a:t>intestinal blockage</a:t>
            </a:r>
            <a:r>
              <a:rPr lang="en-US" dirty="0" smtClean="0"/>
              <a:t>, leading to stomach cramps, bloating, and repeated burping. </a:t>
            </a:r>
          </a:p>
          <a:p>
            <a:r>
              <a:rPr lang="en-US" dirty="0" smtClean="0">
                <a:solidFill>
                  <a:srgbClr val="FF0000"/>
                </a:solidFill>
              </a:rPr>
              <a:t>Pain</a:t>
            </a:r>
            <a:r>
              <a:rPr lang="en-US" dirty="0" smtClean="0"/>
              <a:t> in the surgical site is also expected, though it is usually manageable and disappears after a few weeks. </a:t>
            </a:r>
          </a:p>
          <a:p>
            <a:r>
              <a:rPr lang="en-US" dirty="0" smtClean="0">
                <a:solidFill>
                  <a:srgbClr val="FF0000"/>
                </a:solidFill>
              </a:rPr>
              <a:t>Scar formation </a:t>
            </a:r>
            <a:r>
              <a:rPr lang="en-US" dirty="0" smtClean="0"/>
              <a:t>is expected, both internally and externally.</a:t>
            </a:r>
          </a:p>
          <a:p>
            <a:endParaRPr lang="en-US" dirty="0"/>
          </a:p>
        </p:txBody>
      </p:sp>
    </p:spTree>
    <p:extLst>
      <p:ext uri="{BB962C8B-B14F-4D97-AF65-F5344CB8AC3E}">
        <p14:creationId xmlns:p14="http://schemas.microsoft.com/office/powerpoint/2010/main" val="22865257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Ovarian </a:t>
            </a:r>
            <a:r>
              <a:rPr lang="en-US" b="1" dirty="0"/>
              <a:t>function before and after salpingectomy </a:t>
            </a:r>
            <a:br>
              <a:rPr lang="en-US" b="1" dirty="0"/>
            </a:br>
            <a:endParaRPr lang="en-US" dirty="0"/>
          </a:p>
        </p:txBody>
      </p:sp>
      <p:sp>
        <p:nvSpPr>
          <p:cNvPr id="3" name="Content Placeholder 2"/>
          <p:cNvSpPr>
            <a:spLocks noGrp="1"/>
          </p:cNvSpPr>
          <p:nvPr>
            <p:ph idx="1"/>
          </p:nvPr>
        </p:nvSpPr>
        <p:spPr>
          <a:xfrm>
            <a:off x="457200" y="1600200"/>
            <a:ext cx="8229600" cy="5029200"/>
          </a:xfrm>
        </p:spPr>
        <p:txBody>
          <a:bodyPr>
            <a:normAutofit fontScale="62500" lnSpcReduction="20000"/>
          </a:bodyPr>
          <a:lstStyle/>
          <a:p>
            <a:r>
              <a:rPr lang="en-US" dirty="0" smtClean="0"/>
              <a:t>The </a:t>
            </a:r>
            <a:r>
              <a:rPr lang="en-US" dirty="0"/>
              <a:t>long-term impact of salpingectomy on ovarian function, such as timing of menopause, is an important concern. It has been shown (</a:t>
            </a:r>
            <a:r>
              <a:rPr lang="en-US" dirty="0" err="1"/>
              <a:t>Siddle</a:t>
            </a:r>
            <a:r>
              <a:rPr lang="en-US" dirty="0"/>
              <a:t> </a:t>
            </a:r>
            <a:r>
              <a:rPr lang="en-US" i="1" dirty="0"/>
              <a:t>et al</a:t>
            </a:r>
            <a:r>
              <a:rPr lang="en-US" dirty="0"/>
              <a:t>., 1987) that the mean age of ovarian failure was lower in women who had undergone hysterectomy. However, salpingectomy and hysterectomy are scarcely comparable since the latter is far more devastating to the ovarian nerve and blood supply than the laparoscopic procedure. Furthermore, the </a:t>
            </a:r>
            <a:r>
              <a:rPr lang="en-US" dirty="0">
                <a:solidFill>
                  <a:srgbClr val="FF0000"/>
                </a:solidFill>
              </a:rPr>
              <a:t>local hypertension that results from the occlusion of the ovarian ligament may have a role in deterioration of ovarian function</a:t>
            </a:r>
            <a:r>
              <a:rPr lang="en-US" dirty="0"/>
              <a:t>. </a:t>
            </a:r>
            <a:endParaRPr lang="en-US" dirty="0" smtClean="0"/>
          </a:p>
          <a:p>
            <a:r>
              <a:rPr lang="en-US" dirty="0" smtClean="0"/>
              <a:t>The </a:t>
            </a:r>
            <a:r>
              <a:rPr lang="en-US" dirty="0"/>
              <a:t>hypothesis that removal of both uterus and fallopian tubes causes </a:t>
            </a:r>
            <a:r>
              <a:rPr lang="en-US" dirty="0">
                <a:solidFill>
                  <a:srgbClr val="FF0000"/>
                </a:solidFill>
              </a:rPr>
              <a:t>a redistribution of the blood flow in favor of the ovaries. Moreover, hormone production by the ovaries was also found to be unaffected </a:t>
            </a:r>
            <a:r>
              <a:rPr lang="en-US" dirty="0"/>
              <a:t>even months after the </a:t>
            </a:r>
            <a:r>
              <a:rPr lang="en-US" dirty="0" smtClean="0"/>
              <a:t>intervention</a:t>
            </a:r>
          </a:p>
          <a:p>
            <a:r>
              <a:rPr lang="en-US" dirty="0"/>
              <a:t>However, </a:t>
            </a:r>
          </a:p>
          <a:p>
            <a:r>
              <a:rPr lang="en-US" dirty="0"/>
              <a:t>the long-term effects of premature menopause on mortality and </a:t>
            </a:r>
            <a:r>
              <a:rPr lang="en-US" dirty="0" smtClean="0"/>
              <a:t>morbidity </a:t>
            </a:r>
            <a:r>
              <a:rPr lang="en-US" dirty="0" smtClean="0">
                <a:solidFill>
                  <a:srgbClr val="FF0000"/>
                </a:solidFill>
              </a:rPr>
              <a:t>are largely unknown</a:t>
            </a:r>
            <a:r>
              <a:rPr lang="en-US" dirty="0" smtClean="0"/>
              <a:t>, </a:t>
            </a:r>
            <a:r>
              <a:rPr lang="en-US" dirty="0"/>
              <a:t>and concerns regarding these effects have led to discussion of a staged approach of initial bilateral salpingectomy once childbearing is complete, followed by an oophorectomy closer to natural menopause</a:t>
            </a:r>
          </a:p>
          <a:p>
            <a:endParaRPr lang="en-US" dirty="0"/>
          </a:p>
          <a:p>
            <a:endParaRPr lang="en-US" dirty="0"/>
          </a:p>
        </p:txBody>
      </p:sp>
    </p:spTree>
    <p:extLst>
      <p:ext uri="{BB962C8B-B14F-4D97-AF65-F5344CB8AC3E}">
        <p14:creationId xmlns:p14="http://schemas.microsoft.com/office/powerpoint/2010/main" val="42550615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418" y="6927"/>
            <a:ext cx="8229600" cy="1143000"/>
          </a:xfrm>
        </p:spPr>
        <p:txBody>
          <a:bodyPr>
            <a:normAutofit fontScale="90000"/>
          </a:bodyPr>
          <a:lstStyle/>
          <a:p>
            <a:r>
              <a:rPr lang="en-US" dirty="0" smtClean="0"/>
              <a:t>No Short-term Negative Effects on Ovarian Reserve</a:t>
            </a:r>
            <a:endParaRPr lang="en-US" dirty="0"/>
          </a:p>
        </p:txBody>
      </p:sp>
      <p:sp>
        <p:nvSpPr>
          <p:cNvPr id="3" name="Content Placeholder 2"/>
          <p:cNvSpPr>
            <a:spLocks noGrp="1"/>
          </p:cNvSpPr>
          <p:nvPr>
            <p:ph idx="1"/>
          </p:nvPr>
        </p:nvSpPr>
        <p:spPr>
          <a:xfrm>
            <a:off x="284018" y="1149927"/>
            <a:ext cx="8382000" cy="5098473"/>
          </a:xfrm>
        </p:spPr>
        <p:txBody>
          <a:bodyPr>
            <a:normAutofit fontScale="62500" lnSpcReduction="20000"/>
          </a:bodyPr>
          <a:lstStyle/>
          <a:p>
            <a:r>
              <a:rPr lang="en-US" dirty="0" smtClean="0"/>
              <a:t>Simultaneous salpingectomy performed at the time of hysterectomy has no short-term negative effects on ovarian reserve.</a:t>
            </a:r>
          </a:p>
          <a:p>
            <a:r>
              <a:rPr lang="en-US" dirty="0" smtClean="0"/>
              <a:t> To add plausibility to this finding, we would like to point to the vascular connections: In the ovaries, blood supply is secured mainly via the </a:t>
            </a:r>
            <a:r>
              <a:rPr lang="en-US" dirty="0" err="1" smtClean="0"/>
              <a:t>arteria</a:t>
            </a:r>
            <a:r>
              <a:rPr lang="en-US" dirty="0" smtClean="0"/>
              <a:t> </a:t>
            </a:r>
            <a:r>
              <a:rPr lang="en-US" dirty="0" err="1" smtClean="0"/>
              <a:t>ovarica</a:t>
            </a:r>
            <a:r>
              <a:rPr lang="en-US" dirty="0" smtClean="0"/>
              <a:t> from the aorta and the </a:t>
            </a:r>
            <a:r>
              <a:rPr lang="en-US" dirty="0" err="1" smtClean="0"/>
              <a:t>ramus</a:t>
            </a:r>
            <a:r>
              <a:rPr lang="en-US" dirty="0" smtClean="0"/>
              <a:t> </a:t>
            </a:r>
            <a:r>
              <a:rPr lang="en-US" dirty="0" err="1" smtClean="0"/>
              <a:t>ovaricus</a:t>
            </a:r>
            <a:r>
              <a:rPr lang="en-US" dirty="0" smtClean="0"/>
              <a:t> from the </a:t>
            </a:r>
            <a:r>
              <a:rPr lang="en-US" dirty="0" err="1" smtClean="0"/>
              <a:t>arteria</a:t>
            </a:r>
            <a:r>
              <a:rPr lang="en-US" dirty="0" smtClean="0"/>
              <a:t> </a:t>
            </a:r>
            <a:r>
              <a:rPr lang="en-US" dirty="0" err="1" smtClean="0"/>
              <a:t>uterina</a:t>
            </a:r>
            <a:r>
              <a:rPr lang="en-US" dirty="0" smtClean="0"/>
              <a:t>. These two arteries naturally </a:t>
            </a:r>
            <a:r>
              <a:rPr lang="en-US" dirty="0" err="1" smtClean="0"/>
              <a:t>anastomose</a:t>
            </a:r>
            <a:r>
              <a:rPr lang="en-US" dirty="0" smtClean="0"/>
              <a:t> with each other. A further branch of the </a:t>
            </a:r>
            <a:r>
              <a:rPr lang="en-US" dirty="0" err="1" smtClean="0"/>
              <a:t>arteria</a:t>
            </a:r>
            <a:r>
              <a:rPr lang="en-US" dirty="0" smtClean="0"/>
              <a:t> </a:t>
            </a:r>
            <a:r>
              <a:rPr lang="en-US" dirty="0" err="1" smtClean="0"/>
              <a:t>uterina</a:t>
            </a:r>
            <a:r>
              <a:rPr lang="en-US" dirty="0" smtClean="0"/>
              <a:t>, the </a:t>
            </a:r>
            <a:r>
              <a:rPr lang="en-US" dirty="0" err="1" smtClean="0"/>
              <a:t>ramus</a:t>
            </a:r>
            <a:r>
              <a:rPr lang="en-US" dirty="0" smtClean="0"/>
              <a:t> </a:t>
            </a:r>
            <a:r>
              <a:rPr lang="en-US" dirty="0" err="1" smtClean="0"/>
              <a:t>tubarius</a:t>
            </a:r>
            <a:r>
              <a:rPr lang="en-US" dirty="0" smtClean="0"/>
              <a:t>, connects the fallopian tube. During hysterectomy, the </a:t>
            </a:r>
            <a:r>
              <a:rPr lang="en-US" dirty="0" err="1" smtClean="0"/>
              <a:t>arteria</a:t>
            </a:r>
            <a:r>
              <a:rPr lang="en-US" dirty="0" smtClean="0"/>
              <a:t> </a:t>
            </a:r>
            <a:r>
              <a:rPr lang="en-US" dirty="0" err="1" smtClean="0"/>
              <a:t>uterina</a:t>
            </a:r>
            <a:r>
              <a:rPr lang="en-US" dirty="0" smtClean="0"/>
              <a:t> is </a:t>
            </a:r>
            <a:r>
              <a:rPr lang="en-US" dirty="0" err="1" smtClean="0"/>
              <a:t>ligated</a:t>
            </a:r>
            <a:r>
              <a:rPr lang="en-US" dirty="0" smtClean="0"/>
              <a:t>. Nevertheless, the central branch of the </a:t>
            </a:r>
            <a:r>
              <a:rPr lang="en-US" dirty="0" err="1" smtClean="0"/>
              <a:t>arteria</a:t>
            </a:r>
            <a:r>
              <a:rPr lang="en-US" dirty="0" smtClean="0"/>
              <a:t> </a:t>
            </a:r>
            <a:r>
              <a:rPr lang="en-US" dirty="0" err="1" smtClean="0"/>
              <a:t>ovarica</a:t>
            </a:r>
            <a:r>
              <a:rPr lang="en-US" dirty="0" smtClean="0"/>
              <a:t> in the </a:t>
            </a:r>
            <a:r>
              <a:rPr lang="en-US" dirty="0" err="1" smtClean="0"/>
              <a:t>infundibulopelvic</a:t>
            </a:r>
            <a:r>
              <a:rPr lang="en-US" dirty="0" smtClean="0"/>
              <a:t> ligament still guarantees sufficient blood flow from the aorta to the ovaries. A collateral connection of the remaining branch of the </a:t>
            </a:r>
            <a:r>
              <a:rPr lang="en-US" dirty="0" err="1" smtClean="0"/>
              <a:t>ramus</a:t>
            </a:r>
            <a:r>
              <a:rPr lang="en-US" dirty="0" smtClean="0"/>
              <a:t> </a:t>
            </a:r>
            <a:r>
              <a:rPr lang="en-US" dirty="0" err="1" smtClean="0"/>
              <a:t>tubarius</a:t>
            </a:r>
            <a:r>
              <a:rPr lang="en-US" dirty="0" smtClean="0"/>
              <a:t> from the </a:t>
            </a:r>
            <a:r>
              <a:rPr lang="en-US" dirty="0" err="1" smtClean="0"/>
              <a:t>anastomosis</a:t>
            </a:r>
            <a:r>
              <a:rPr lang="en-US" dirty="0" smtClean="0"/>
              <a:t> with the </a:t>
            </a:r>
            <a:r>
              <a:rPr lang="en-US" dirty="0" err="1" smtClean="0"/>
              <a:t>arteria</a:t>
            </a:r>
            <a:r>
              <a:rPr lang="en-US" dirty="0" smtClean="0"/>
              <a:t> </a:t>
            </a:r>
            <a:r>
              <a:rPr lang="en-US" dirty="0" err="1" smtClean="0"/>
              <a:t>ovarica</a:t>
            </a:r>
            <a:r>
              <a:rPr lang="en-US" dirty="0" smtClean="0"/>
              <a:t> also secures the vascular supply of the fallopian tube. However, when </a:t>
            </a:r>
            <a:r>
              <a:rPr lang="en-US" dirty="0" err="1" smtClean="0"/>
              <a:t>salpingectomy</a:t>
            </a:r>
            <a:r>
              <a:rPr lang="en-US" dirty="0" smtClean="0"/>
              <a:t> is performed concomitant with hysterectomy, the </a:t>
            </a:r>
            <a:r>
              <a:rPr lang="en-US" dirty="0" err="1" smtClean="0"/>
              <a:t>ramus</a:t>
            </a:r>
            <a:r>
              <a:rPr lang="en-US" dirty="0" smtClean="0"/>
              <a:t> </a:t>
            </a:r>
            <a:r>
              <a:rPr lang="en-US" dirty="0" err="1" smtClean="0"/>
              <a:t>tubarius</a:t>
            </a:r>
            <a:r>
              <a:rPr lang="en-US" dirty="0" smtClean="0"/>
              <a:t> will be removed. Accordingly, all the blood passing through the </a:t>
            </a:r>
            <a:r>
              <a:rPr lang="en-US" dirty="0" err="1" smtClean="0"/>
              <a:t>ligamentum</a:t>
            </a:r>
            <a:r>
              <a:rPr lang="en-US" dirty="0" smtClean="0"/>
              <a:t> </a:t>
            </a:r>
            <a:r>
              <a:rPr lang="en-US" dirty="0" err="1" smtClean="0"/>
              <a:t>infundibulo</a:t>
            </a:r>
            <a:r>
              <a:rPr lang="en-US" dirty="0" smtClean="0"/>
              <a:t> </a:t>
            </a:r>
            <a:r>
              <a:rPr lang="en-US" dirty="0" err="1" smtClean="0"/>
              <a:t>pelvicum</a:t>
            </a:r>
            <a:r>
              <a:rPr lang="en-US" dirty="0" smtClean="0"/>
              <a:t> will now become available to the ovaries. Blood circulation through the ovaries should therefore remain unaffected or even increase when hysterectomy is combined with </a:t>
            </a:r>
            <a:r>
              <a:rPr lang="en-US" dirty="0" err="1" smtClean="0"/>
              <a:t>salpingectomy</a:t>
            </a:r>
            <a:endParaRPr lang="en-US" dirty="0"/>
          </a:p>
        </p:txBody>
      </p:sp>
      <p:pic>
        <p:nvPicPr>
          <p:cNvPr id="4" name="Picture 3"/>
          <p:cNvPicPr>
            <a:picLocks noChangeAspect="1"/>
          </p:cNvPicPr>
          <p:nvPr/>
        </p:nvPicPr>
        <p:blipFill>
          <a:blip r:embed="rId2"/>
          <a:stretch>
            <a:fillRect/>
          </a:stretch>
        </p:blipFill>
        <p:spPr>
          <a:xfrm>
            <a:off x="6844145" y="5529723"/>
            <a:ext cx="2286000" cy="1328277"/>
          </a:xfrm>
          <a:prstGeom prst="rect">
            <a:avLst/>
          </a:prstGeom>
        </p:spPr>
      </p:pic>
    </p:spTree>
    <p:extLst>
      <p:ext uri="{BB962C8B-B14F-4D97-AF65-F5344CB8AC3E}">
        <p14:creationId xmlns:p14="http://schemas.microsoft.com/office/powerpoint/2010/main" val="38067457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50 % reduction in breast cancer incidence associated with premenopausal RRBSO in high-risk women would also need to be considered in these prospective studies before changing clinical practice for ovarian cancer prevention among BRCA1/2 mutation carriers.</a:t>
            </a:r>
            <a:endParaRPr lang="en-US" dirty="0"/>
          </a:p>
        </p:txBody>
      </p:sp>
    </p:spTree>
    <p:extLst>
      <p:ext uri="{BB962C8B-B14F-4D97-AF65-F5344CB8AC3E}">
        <p14:creationId xmlns:p14="http://schemas.microsoft.com/office/powerpoint/2010/main" val="7180997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Time </a:t>
            </a:r>
            <a:r>
              <a:rPr lang="en-US" dirty="0" smtClean="0"/>
              <a:t>Of </a:t>
            </a:r>
            <a:r>
              <a:rPr lang="en-US" dirty="0" smtClean="0">
                <a:solidFill>
                  <a:srgbClr val="00B050"/>
                </a:solidFill>
              </a:rPr>
              <a:t>Prophylactic</a:t>
            </a:r>
            <a:r>
              <a:rPr lang="en-US" dirty="0" smtClean="0"/>
              <a:t> </a:t>
            </a:r>
            <a:r>
              <a:rPr lang="en-US" dirty="0"/>
              <a:t/>
            </a:r>
            <a:br>
              <a:rPr lang="en-US" dirty="0"/>
            </a:br>
            <a:endParaRPr lang="en-US" dirty="0"/>
          </a:p>
        </p:txBody>
      </p:sp>
      <p:sp>
        <p:nvSpPr>
          <p:cNvPr id="3" name="Content Placeholder 2"/>
          <p:cNvSpPr>
            <a:spLocks noGrp="1"/>
          </p:cNvSpPr>
          <p:nvPr>
            <p:ph idx="1"/>
          </p:nvPr>
        </p:nvSpPr>
        <p:spPr>
          <a:xfrm>
            <a:off x="457200" y="1600200"/>
            <a:ext cx="8382000" cy="5105400"/>
          </a:xfrm>
        </p:spPr>
        <p:txBody>
          <a:bodyPr>
            <a:normAutofit fontScale="92500" lnSpcReduction="20000"/>
          </a:bodyPr>
          <a:lstStyle/>
          <a:p>
            <a:pPr marL="0" indent="0">
              <a:buNone/>
            </a:pPr>
            <a:r>
              <a:rPr lang="en-US" dirty="0" smtClean="0"/>
              <a:t>= </a:t>
            </a:r>
            <a:r>
              <a:rPr lang="en-US" dirty="0" err="1">
                <a:solidFill>
                  <a:srgbClr val="00B050"/>
                </a:solidFill>
              </a:rPr>
              <a:t>opportuinistic</a:t>
            </a:r>
            <a:r>
              <a:rPr lang="en-US" dirty="0"/>
              <a:t> salpingectomy    with CS or  hysterectomy or other pelvic operations </a:t>
            </a:r>
          </a:p>
          <a:p>
            <a:pPr marL="0" indent="0">
              <a:buNone/>
            </a:pPr>
            <a:r>
              <a:rPr lang="en-US" dirty="0"/>
              <a:t> </a:t>
            </a:r>
            <a:r>
              <a:rPr lang="en-US" dirty="0" smtClean="0"/>
              <a:t>= </a:t>
            </a:r>
            <a:r>
              <a:rPr lang="en-US" dirty="0" err="1">
                <a:solidFill>
                  <a:srgbClr val="00B050"/>
                </a:solidFill>
              </a:rPr>
              <a:t>plannaed</a:t>
            </a:r>
            <a:r>
              <a:rPr lang="en-US" dirty="0">
                <a:solidFill>
                  <a:srgbClr val="00B050"/>
                </a:solidFill>
              </a:rPr>
              <a:t> </a:t>
            </a:r>
            <a:r>
              <a:rPr lang="en-US" dirty="0"/>
              <a:t>risk-reducing </a:t>
            </a:r>
            <a:r>
              <a:rPr lang="en-US" dirty="0" smtClean="0"/>
              <a:t>salpingectomy</a:t>
            </a:r>
          </a:p>
          <a:p>
            <a:pPr>
              <a:buNone/>
            </a:pPr>
            <a:r>
              <a:rPr lang="en-US" dirty="0"/>
              <a:t> </a:t>
            </a:r>
            <a:r>
              <a:rPr lang="en-US" dirty="0" smtClean="0"/>
              <a:t>             - </a:t>
            </a:r>
            <a:r>
              <a:rPr lang="en-US" dirty="0" smtClean="0">
                <a:solidFill>
                  <a:srgbClr val="FF0000"/>
                </a:solidFill>
              </a:rPr>
              <a:t>family history </a:t>
            </a:r>
            <a:r>
              <a:rPr lang="en-US" dirty="0" smtClean="0"/>
              <a:t>– </a:t>
            </a:r>
            <a:r>
              <a:rPr lang="en-US" dirty="0"/>
              <a:t>bilateral </a:t>
            </a:r>
            <a:r>
              <a:rPr lang="en-US" dirty="0" smtClean="0"/>
              <a:t>salpingectomy or </a:t>
            </a:r>
            <a:r>
              <a:rPr lang="en-US" dirty="0" err="1" smtClean="0"/>
              <a:t>salpingo</a:t>
            </a:r>
            <a:r>
              <a:rPr lang="en-US" dirty="0" smtClean="0"/>
              <a:t>-oophorectomy -- early </a:t>
            </a:r>
            <a:r>
              <a:rPr lang="en-US" dirty="0"/>
              <a:t>age of onset of</a:t>
            </a:r>
          </a:p>
          <a:p>
            <a:pPr>
              <a:buNone/>
            </a:pPr>
            <a:r>
              <a:rPr lang="en-US" dirty="0"/>
              <a:t>ovarian cancer in the family</a:t>
            </a:r>
            <a:r>
              <a:rPr lang="en-US" dirty="0" smtClean="0"/>
              <a:t>           </a:t>
            </a:r>
          </a:p>
          <a:p>
            <a:pPr>
              <a:buNone/>
            </a:pPr>
            <a:r>
              <a:rPr lang="en-US" dirty="0"/>
              <a:t> </a:t>
            </a:r>
            <a:r>
              <a:rPr lang="en-US" dirty="0" smtClean="0"/>
              <a:t>          -</a:t>
            </a:r>
            <a:r>
              <a:rPr lang="en-US" dirty="0" smtClean="0">
                <a:solidFill>
                  <a:srgbClr val="FF0000"/>
                </a:solidFill>
              </a:rPr>
              <a:t>Gene mutation </a:t>
            </a:r>
            <a:r>
              <a:rPr lang="en-US" dirty="0" smtClean="0"/>
              <a:t>-At </a:t>
            </a:r>
            <a:r>
              <a:rPr lang="en-US" dirty="0"/>
              <a:t>age 35–40 for BRCA1 </a:t>
            </a:r>
            <a:r>
              <a:rPr lang="en-US" dirty="0" smtClean="0"/>
              <a:t>   carriers </a:t>
            </a:r>
            <a:r>
              <a:rPr lang="en-US" dirty="0"/>
              <a:t>or </a:t>
            </a:r>
          </a:p>
          <a:p>
            <a:pPr marL="0" indent="0">
              <a:buNone/>
            </a:pPr>
            <a:r>
              <a:rPr lang="en-US" dirty="0" smtClean="0"/>
              <a:t>                                           -At </a:t>
            </a:r>
            <a:r>
              <a:rPr lang="en-US" dirty="0"/>
              <a:t>age 40–45 for </a:t>
            </a:r>
            <a:r>
              <a:rPr lang="en-US" dirty="0" smtClean="0"/>
              <a:t>BRCA2</a:t>
            </a:r>
          </a:p>
          <a:p>
            <a:pPr marL="0" indent="0">
              <a:buNone/>
            </a:pPr>
            <a:r>
              <a:rPr lang="en-US" dirty="0"/>
              <a:t>bilateral </a:t>
            </a:r>
            <a:r>
              <a:rPr lang="en-US" dirty="0" err="1"/>
              <a:t>salpingo</a:t>
            </a:r>
            <a:r>
              <a:rPr lang="en-US" dirty="0"/>
              <a:t>-oophorectomy upon completion of child-bearing</a:t>
            </a:r>
          </a:p>
          <a:p>
            <a:endParaRPr lang="en-US" dirty="0"/>
          </a:p>
        </p:txBody>
      </p:sp>
    </p:spTree>
    <p:extLst>
      <p:ext uri="{BB962C8B-B14F-4D97-AF65-F5344CB8AC3E}">
        <p14:creationId xmlns:p14="http://schemas.microsoft.com/office/powerpoint/2010/main" val="33084208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Unlike breast and cervical cancers, there is </a:t>
            </a:r>
            <a:r>
              <a:rPr lang="en-US" dirty="0" smtClean="0">
                <a:solidFill>
                  <a:srgbClr val="FF0000"/>
                </a:solidFill>
              </a:rPr>
              <a:t>no supported standard screening method</a:t>
            </a:r>
            <a:r>
              <a:rPr lang="en-US" dirty="0" smtClean="0"/>
              <a:t> to detect preinvasive or early ovarian cancer. The result is 70% of women present with late-stage III and IV disease and poor prognoses</a:t>
            </a:r>
            <a:endParaRPr lang="en-US" dirty="0"/>
          </a:p>
        </p:txBody>
      </p:sp>
    </p:spTree>
    <p:extLst>
      <p:ext uri="{BB962C8B-B14F-4D97-AF65-F5344CB8AC3E}">
        <p14:creationId xmlns:p14="http://schemas.microsoft.com/office/powerpoint/2010/main" val="33501052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rmAutofit fontScale="90000"/>
          </a:bodyPr>
          <a:lstStyle/>
          <a:p>
            <a:r>
              <a:rPr lang="en-US" dirty="0" smtClean="0"/>
              <a:t>BRCA gene (</a:t>
            </a:r>
            <a:r>
              <a:rPr lang="en-US" dirty="0" err="1" smtClean="0">
                <a:solidFill>
                  <a:srgbClr val="FF0000"/>
                </a:solidFill>
              </a:rPr>
              <a:t>BR</a:t>
            </a:r>
            <a:r>
              <a:rPr lang="en-US" dirty="0" err="1" smtClean="0"/>
              <a:t>east</a:t>
            </a:r>
            <a:r>
              <a:rPr lang="en-US" dirty="0" smtClean="0"/>
              <a:t> </a:t>
            </a:r>
            <a:r>
              <a:rPr lang="en-US" dirty="0" err="1">
                <a:solidFill>
                  <a:srgbClr val="FF0000"/>
                </a:solidFill>
              </a:rPr>
              <a:t>CA</a:t>
            </a:r>
            <a:r>
              <a:rPr lang="en-US" dirty="0" err="1"/>
              <a:t>ncer</a:t>
            </a:r>
            <a:r>
              <a:rPr lang="en-US" dirty="0"/>
              <a:t> </a:t>
            </a:r>
            <a:r>
              <a:rPr lang="en-US" dirty="0" smtClean="0"/>
              <a:t>gene)  </a:t>
            </a:r>
            <a:endParaRPr lang="en-US" dirty="0"/>
          </a:p>
        </p:txBody>
      </p:sp>
      <p:sp>
        <p:nvSpPr>
          <p:cNvPr id="3" name="Content Placeholder 2"/>
          <p:cNvSpPr>
            <a:spLocks noGrp="1"/>
          </p:cNvSpPr>
          <p:nvPr>
            <p:ph idx="1"/>
          </p:nvPr>
        </p:nvSpPr>
        <p:spPr>
          <a:xfrm>
            <a:off x="457200" y="1219200"/>
            <a:ext cx="5969801" cy="5410200"/>
          </a:xfrm>
        </p:spPr>
        <p:txBody>
          <a:bodyPr>
            <a:normAutofit fontScale="55000" lnSpcReduction="20000"/>
          </a:bodyPr>
          <a:lstStyle/>
          <a:p>
            <a:r>
              <a:rPr lang="en-US" i="1" dirty="0"/>
              <a:t>BRCA1</a:t>
            </a:r>
            <a:r>
              <a:rPr lang="en-US" dirty="0"/>
              <a:t> and </a:t>
            </a:r>
            <a:r>
              <a:rPr lang="en-US" i="1" dirty="0"/>
              <a:t>BRCA2</a:t>
            </a:r>
            <a:r>
              <a:rPr lang="en-US" dirty="0"/>
              <a:t> are human genes that produce tumor suppressor proteins. These proteins help repair damaged DNA and, therefore, play a role in ensuring the stability of each cell’s genetic material. When either of these genes is mutated, or altered, such that its protein product is not made or does not function correctly, DNA damage may not be repaired properly. As a result, cells are more likely to develop additional genetic alterations that can lead to cancer.</a:t>
            </a:r>
          </a:p>
          <a:p>
            <a:r>
              <a:rPr lang="en-US" dirty="0"/>
              <a:t>Specific inherited mutations in </a:t>
            </a:r>
            <a:r>
              <a:rPr lang="en-US" i="1" dirty="0"/>
              <a:t>BRCA1</a:t>
            </a:r>
            <a:r>
              <a:rPr lang="en-US" dirty="0"/>
              <a:t> and </a:t>
            </a:r>
            <a:r>
              <a:rPr lang="en-US" i="1" dirty="0"/>
              <a:t>BRCA2</a:t>
            </a:r>
            <a:r>
              <a:rPr lang="en-US" dirty="0"/>
              <a:t> most notably increase the risk of female breast and ovarian cancers, but they have also been associated with increased risks of several additional types of cancer. People who have inherited mutations in </a:t>
            </a:r>
            <a:r>
              <a:rPr lang="en-US" i="1" dirty="0"/>
              <a:t>BRCA1</a:t>
            </a:r>
            <a:r>
              <a:rPr lang="en-US" dirty="0"/>
              <a:t> and </a:t>
            </a:r>
            <a:r>
              <a:rPr lang="en-US" i="1" dirty="0"/>
              <a:t>BRCA2</a:t>
            </a:r>
            <a:r>
              <a:rPr lang="en-US" dirty="0"/>
              <a:t> tend to develop breast and ovarian cancers at younger ages than people who do not have these </a:t>
            </a:r>
            <a:r>
              <a:rPr lang="en-US" dirty="0" smtClean="0"/>
              <a:t>mutations</a:t>
            </a:r>
          </a:p>
          <a:p>
            <a:r>
              <a:rPr lang="en-US" dirty="0" smtClean="0"/>
              <a:t>The </a:t>
            </a:r>
            <a:r>
              <a:rPr lang="en-US" dirty="0"/>
              <a:t>BRCA gene test is a blood test that uses DNA analysis to identify harmful changes (mutations) in either one of the two breast cancer susceptibility genes — BRCA1 and BRCA2</a:t>
            </a:r>
            <a:r>
              <a:rPr lang="en-US" dirty="0" smtClean="0"/>
              <a:t>.</a:t>
            </a:r>
          </a:p>
          <a:p>
            <a:r>
              <a:rPr lang="en-US" dirty="0"/>
              <a:t>Women who have inherited mutations in these genes are at an increased risk of developing breast cancer and ovarian cancer compared with the general population.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00" y="1253836"/>
            <a:ext cx="2682363" cy="234141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4267200"/>
            <a:ext cx="2576945" cy="1524000"/>
          </a:xfrm>
          <a:prstGeom prst="rect">
            <a:avLst/>
          </a:prstGeom>
        </p:spPr>
      </p:pic>
    </p:spTree>
    <p:extLst>
      <p:ext uri="{BB962C8B-B14F-4D97-AF65-F5344CB8AC3E}">
        <p14:creationId xmlns:p14="http://schemas.microsoft.com/office/powerpoint/2010/main" val="14509479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228600"/>
            <a:ext cx="8686800" cy="3200401"/>
          </a:xfrm>
        </p:spPr>
        <p:txBody>
          <a:bodyPr/>
          <a:lstStyle/>
          <a:p>
            <a:r>
              <a:rPr lang="en-US" dirty="0">
                <a:solidFill>
                  <a:srgbClr val="FF0000"/>
                </a:solidFill>
              </a:rPr>
              <a:t>For high-risk patients without an identified genetic mutation</a:t>
            </a:r>
            <a:r>
              <a:rPr lang="en-US" dirty="0"/>
              <a:t>, a thorough family history and </a:t>
            </a:r>
            <a:r>
              <a:rPr lang="en-US" dirty="0">
                <a:hlinkClick r:id="rId2" tooltip="Learn more about Risk Stratification"/>
              </a:rPr>
              <a:t>risk stratification</a:t>
            </a:r>
            <a:r>
              <a:rPr lang="en-US" dirty="0"/>
              <a:t> can be performed to estimate their </a:t>
            </a:r>
            <a:r>
              <a:rPr lang="en-US" dirty="0">
                <a:hlinkClick r:id="rId3" tooltip="Learn more about Cancer Risk"/>
              </a:rPr>
              <a:t>cancer risks</a:t>
            </a:r>
            <a:r>
              <a:rPr lang="en-US" dirty="0"/>
              <a:t> and clinical judgment can be used to guide screening and preventive measures.</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3581400"/>
            <a:ext cx="7620000" cy="3265773"/>
          </a:xfrm>
          <a:prstGeom prst="rect">
            <a:avLst/>
          </a:prstGeom>
        </p:spPr>
      </p:pic>
    </p:spTree>
    <p:extLst>
      <p:ext uri="{BB962C8B-B14F-4D97-AF65-F5344CB8AC3E}">
        <p14:creationId xmlns:p14="http://schemas.microsoft.com/office/powerpoint/2010/main" val="37698460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304800"/>
            <a:ext cx="8458200" cy="6324600"/>
          </a:xfrm>
        </p:spPr>
        <p:txBody>
          <a:bodyPr>
            <a:normAutofit fontScale="62500" lnSpcReduction="20000"/>
          </a:bodyPr>
          <a:lstStyle/>
          <a:p>
            <a:r>
              <a:rPr lang="en-US" dirty="0">
                <a:solidFill>
                  <a:srgbClr val="FF0000"/>
                </a:solidFill>
              </a:rPr>
              <a:t>Recommendations</a:t>
            </a:r>
          </a:p>
          <a:p>
            <a:r>
              <a:rPr lang="en-US" dirty="0"/>
              <a:t>1. The use of an oral contraceptive pill reduces the risk of </a:t>
            </a:r>
            <a:r>
              <a:rPr lang="en-US" dirty="0" smtClean="0"/>
              <a:t>users developing </a:t>
            </a:r>
            <a:r>
              <a:rPr lang="en-US" dirty="0"/>
              <a:t>high-grade serous cancers and should be </a:t>
            </a:r>
            <a:r>
              <a:rPr lang="en-US" dirty="0" smtClean="0"/>
              <a:t>discussed when </a:t>
            </a:r>
            <a:r>
              <a:rPr lang="en-US" dirty="0"/>
              <a:t>counselling women on contraceptive use (Strong, High).</a:t>
            </a:r>
          </a:p>
          <a:p>
            <a:r>
              <a:rPr lang="en-US" dirty="0"/>
              <a:t>2. When considering permanent contraception, tubal ligation is </a:t>
            </a:r>
            <a:r>
              <a:rPr lang="en-US" dirty="0" smtClean="0"/>
              <a:t>shown to </a:t>
            </a:r>
            <a:r>
              <a:rPr lang="en-US" dirty="0"/>
              <a:t>have the additional benefit of reducing the risk of developing </a:t>
            </a:r>
            <a:r>
              <a:rPr lang="en-US" dirty="0" err="1" smtClean="0"/>
              <a:t>highgrade</a:t>
            </a:r>
            <a:r>
              <a:rPr lang="en-US" dirty="0"/>
              <a:t> </a:t>
            </a:r>
            <a:r>
              <a:rPr lang="en-US" dirty="0" smtClean="0"/>
              <a:t>serous </a:t>
            </a:r>
            <a:r>
              <a:rPr lang="en-US" dirty="0"/>
              <a:t>cancers. However, the fact that the complete </a:t>
            </a:r>
            <a:r>
              <a:rPr lang="en-US" dirty="0" smtClean="0"/>
              <a:t>removal of </a:t>
            </a:r>
            <a:r>
              <a:rPr lang="en-US" dirty="0"/>
              <a:t>the fallopian tube may provide additional benefit should </a:t>
            </a:r>
            <a:r>
              <a:rPr lang="en-US" dirty="0" smtClean="0"/>
              <a:t>be discussed </a:t>
            </a:r>
            <a:r>
              <a:rPr lang="en-US" dirty="0"/>
              <a:t>(Strong, High).</a:t>
            </a:r>
          </a:p>
          <a:p>
            <a:r>
              <a:rPr lang="en-US" dirty="0"/>
              <a:t>3. Removal of the ovaries in premenopausal women may increase </a:t>
            </a:r>
            <a:r>
              <a:rPr lang="en-US" dirty="0" smtClean="0"/>
              <a:t>the risk </a:t>
            </a:r>
            <a:r>
              <a:rPr lang="en-US" dirty="0"/>
              <a:t>of cardiovascular disease and is not recommended </a:t>
            </a:r>
            <a:r>
              <a:rPr lang="en-US" dirty="0" smtClean="0"/>
              <a:t>without clinical </a:t>
            </a:r>
            <a:r>
              <a:rPr lang="en-US" dirty="0"/>
              <a:t>indication (Strong, High).</a:t>
            </a:r>
          </a:p>
          <a:p>
            <a:r>
              <a:rPr lang="en-US" dirty="0"/>
              <a:t>4. Population-based screening should not be encouraged as a </a:t>
            </a:r>
            <a:r>
              <a:rPr lang="en-US" dirty="0" smtClean="0"/>
              <a:t>method of </a:t>
            </a:r>
            <a:r>
              <a:rPr lang="en-US" dirty="0"/>
              <a:t>“ovarian” cancer risk reduction (Strong, High).</a:t>
            </a:r>
          </a:p>
          <a:p>
            <a:r>
              <a:rPr lang="en-US" dirty="0"/>
              <a:t>5. In considering hysterectomy with the ovaries remaining in situ, </a:t>
            </a:r>
            <a:r>
              <a:rPr lang="en-US" dirty="0" smtClean="0"/>
              <a:t>the fact </a:t>
            </a:r>
            <a:r>
              <a:rPr lang="en-US" dirty="0"/>
              <a:t>that the removal of </a:t>
            </a:r>
            <a:r>
              <a:rPr lang="en-US" dirty="0" err="1" smtClean="0"/>
              <a:t>easil</a:t>
            </a:r>
            <a:r>
              <a:rPr lang="en-US" dirty="0" smtClean="0"/>
              <a:t> accessible </a:t>
            </a:r>
            <a:r>
              <a:rPr lang="en-US" dirty="0"/>
              <a:t>fallopian tubes may </a:t>
            </a:r>
            <a:r>
              <a:rPr lang="en-US" dirty="0" smtClean="0"/>
              <a:t>reduce the </a:t>
            </a:r>
            <a:r>
              <a:rPr lang="en-US" dirty="0"/>
              <a:t>risk of developing high-grade serous cancers without </a:t>
            </a:r>
            <a:r>
              <a:rPr lang="en-US" dirty="0" smtClean="0"/>
              <a:t>additional procedural </a:t>
            </a:r>
            <a:r>
              <a:rPr lang="en-US" dirty="0"/>
              <a:t>risk, and is recommended, should be discussed (</a:t>
            </a:r>
            <a:r>
              <a:rPr lang="en-US" dirty="0" smtClean="0"/>
              <a:t>Strong, Moderate</a:t>
            </a:r>
            <a:r>
              <a:rPr lang="en-US" dirty="0"/>
              <a:t>).</a:t>
            </a:r>
          </a:p>
          <a:p>
            <a:r>
              <a:rPr lang="en-US" dirty="0"/>
              <a:t>6. Prospective population-based surgical databases should be kept </a:t>
            </a:r>
            <a:r>
              <a:rPr lang="en-US" dirty="0" smtClean="0"/>
              <a:t>to monitor </a:t>
            </a:r>
            <a:r>
              <a:rPr lang="en-US" dirty="0"/>
              <a:t>the effect of opportunistic salpingectomy on </a:t>
            </a:r>
            <a:r>
              <a:rPr lang="en-US" dirty="0" smtClean="0"/>
              <a:t>overall morbidity </a:t>
            </a:r>
            <a:r>
              <a:rPr lang="en-US" dirty="0"/>
              <a:t>and mortality and especially the rates of high-grade </a:t>
            </a:r>
            <a:r>
              <a:rPr lang="en-US" dirty="0" smtClean="0"/>
              <a:t>serous cancers </a:t>
            </a:r>
            <a:r>
              <a:rPr lang="en-US" dirty="0"/>
              <a:t>(Strong, Moderate</a:t>
            </a:r>
            <a:r>
              <a:rPr lang="en-US" dirty="0" smtClean="0"/>
              <a:t>).</a:t>
            </a:r>
            <a:endParaRPr lang="en-US" dirty="0"/>
          </a:p>
        </p:txBody>
      </p:sp>
    </p:spTree>
    <p:extLst>
      <p:ext uri="{BB962C8B-B14F-4D97-AF65-F5344CB8AC3E}">
        <p14:creationId xmlns:p14="http://schemas.microsoft.com/office/powerpoint/2010/main" val="9817778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782" y="533400"/>
            <a:ext cx="8305800" cy="6172200"/>
          </a:xfrm>
        </p:spPr>
        <p:txBody>
          <a:bodyPr>
            <a:normAutofit fontScale="85000" lnSpcReduction="10000"/>
          </a:bodyPr>
          <a:lstStyle/>
          <a:p>
            <a:r>
              <a:rPr lang="en-US" dirty="0" smtClean="0">
                <a:solidFill>
                  <a:srgbClr val="FF0000"/>
                </a:solidFill>
              </a:rPr>
              <a:t>Low risk cancer ( not carrying BRCA mutations or no family history ). ----opportunistic bilateral salpingectomy </a:t>
            </a:r>
            <a:r>
              <a:rPr lang="en-US" dirty="0">
                <a:solidFill>
                  <a:srgbClr val="00B050"/>
                </a:solidFill>
              </a:rPr>
              <a:t>Bilateral salpingectomy with </a:t>
            </a:r>
            <a:r>
              <a:rPr lang="en-US" dirty="0" smtClean="0">
                <a:solidFill>
                  <a:srgbClr val="00B050"/>
                </a:solidFill>
              </a:rPr>
              <a:t>ovarian retention </a:t>
            </a:r>
            <a:r>
              <a:rPr lang="en-US" dirty="0">
                <a:solidFill>
                  <a:srgbClr val="00B050"/>
                </a:solidFill>
              </a:rPr>
              <a:t>(BSOR), </a:t>
            </a:r>
            <a:r>
              <a:rPr lang="en-US" dirty="0" smtClean="0"/>
              <a:t>including Cs , </a:t>
            </a:r>
            <a:r>
              <a:rPr lang="en-US" dirty="0" err="1" smtClean="0"/>
              <a:t>sterlisation</a:t>
            </a:r>
            <a:r>
              <a:rPr lang="en-US" dirty="0" smtClean="0"/>
              <a:t> and other pelvic operations  </a:t>
            </a:r>
            <a:r>
              <a:rPr lang="en-US" dirty="0" err="1" smtClean="0"/>
              <a:t>eg</a:t>
            </a:r>
            <a:r>
              <a:rPr lang="en-US" dirty="0" smtClean="0"/>
              <a:t> hysterectomy , myomectomy </a:t>
            </a:r>
            <a:r>
              <a:rPr lang="en-US" dirty="0"/>
              <a:t>and treatment of endometriosis, in whom fertility is no longer desired or fallopian tubes are </a:t>
            </a:r>
            <a:r>
              <a:rPr lang="en-US" dirty="0" smtClean="0"/>
              <a:t>damaged</a:t>
            </a:r>
            <a:endParaRPr lang="en-US" dirty="0" smtClean="0">
              <a:solidFill>
                <a:srgbClr val="FF0000"/>
              </a:solidFill>
            </a:endParaRPr>
          </a:p>
          <a:p>
            <a:pPr algn="ctr">
              <a:buFontTx/>
              <a:buChar char="-"/>
            </a:pPr>
            <a:r>
              <a:rPr lang="en-US" dirty="0" smtClean="0">
                <a:solidFill>
                  <a:srgbClr val="FF0000"/>
                </a:solidFill>
              </a:rPr>
              <a:t>Moderate </a:t>
            </a:r>
            <a:r>
              <a:rPr lang="en-US" dirty="0">
                <a:solidFill>
                  <a:srgbClr val="FF0000"/>
                </a:solidFill>
              </a:rPr>
              <a:t>risk cancer </a:t>
            </a:r>
            <a:r>
              <a:rPr lang="en-US" dirty="0" smtClean="0">
                <a:solidFill>
                  <a:srgbClr val="FF0000"/>
                </a:solidFill>
              </a:rPr>
              <a:t>: </a:t>
            </a:r>
            <a:r>
              <a:rPr lang="en-US" dirty="0">
                <a:solidFill>
                  <a:srgbClr val="FF0000"/>
                </a:solidFill>
              </a:rPr>
              <a:t>family </a:t>
            </a:r>
            <a:r>
              <a:rPr lang="en-US" dirty="0" smtClean="0">
                <a:solidFill>
                  <a:srgbClr val="FF0000"/>
                </a:solidFill>
              </a:rPr>
              <a:t>history –risk reducing </a:t>
            </a:r>
            <a:r>
              <a:rPr lang="en-US" dirty="0" smtClean="0">
                <a:solidFill>
                  <a:srgbClr val="00B050"/>
                </a:solidFill>
              </a:rPr>
              <a:t>bilateral salpingectomy or </a:t>
            </a:r>
            <a:r>
              <a:rPr lang="en-US" dirty="0">
                <a:solidFill>
                  <a:srgbClr val="FF0000"/>
                </a:solidFill>
              </a:rPr>
              <a:t>Risk reducing Salpingectomy-delayed oophorectomy</a:t>
            </a:r>
          </a:p>
          <a:p>
            <a:r>
              <a:rPr lang="en-US" dirty="0" smtClean="0">
                <a:solidFill>
                  <a:srgbClr val="FF0000"/>
                </a:solidFill>
              </a:rPr>
              <a:t>High risk cancer </a:t>
            </a:r>
            <a:r>
              <a:rPr lang="en-US" dirty="0" smtClean="0"/>
              <a:t>(carrying BRCA mutations).</a:t>
            </a:r>
          </a:p>
          <a:p>
            <a:pPr algn="ctr">
              <a:buFontTx/>
              <a:buChar char="-"/>
            </a:pPr>
            <a:r>
              <a:rPr lang="en-US" dirty="0" smtClean="0">
                <a:solidFill>
                  <a:srgbClr val="FF0000"/>
                </a:solidFill>
              </a:rPr>
              <a:t>Risk reducing Salpingectomy-delayed oophorectomy</a:t>
            </a:r>
          </a:p>
          <a:p>
            <a:pPr marL="0" indent="0">
              <a:buNone/>
            </a:pPr>
            <a:r>
              <a:rPr lang="en-US" dirty="0">
                <a:solidFill>
                  <a:srgbClr val="FF0000"/>
                </a:solidFill>
              </a:rPr>
              <a:t> </a:t>
            </a:r>
            <a:r>
              <a:rPr lang="en-US" dirty="0" smtClean="0">
                <a:solidFill>
                  <a:srgbClr val="FF0000"/>
                </a:solidFill>
              </a:rPr>
              <a:t>                                        or</a:t>
            </a:r>
          </a:p>
          <a:p>
            <a:pPr marL="0" indent="0">
              <a:buNone/>
            </a:pPr>
            <a:r>
              <a:rPr lang="en-US" dirty="0">
                <a:solidFill>
                  <a:srgbClr val="FF0000"/>
                </a:solidFill>
              </a:rPr>
              <a:t> </a:t>
            </a:r>
            <a:r>
              <a:rPr lang="en-US" dirty="0" smtClean="0">
                <a:solidFill>
                  <a:srgbClr val="FF0000"/>
                </a:solidFill>
              </a:rPr>
              <a:t>                      - salpingo-oopherectomy</a:t>
            </a:r>
          </a:p>
          <a:p>
            <a:pPr marL="0" indent="0">
              <a:buNone/>
            </a:pPr>
            <a:endParaRPr lang="en-US" dirty="0" smtClean="0"/>
          </a:p>
        </p:txBody>
      </p:sp>
      <p:pic>
        <p:nvPicPr>
          <p:cNvPr id="1027" name="Picture 3" descr="C:\Documents and Settings\mmhennawy\Desktop\brca.JPG"/>
          <p:cNvPicPr>
            <a:picLocks noChangeAspect="1" noChangeArrowheads="1"/>
          </p:cNvPicPr>
          <p:nvPr/>
        </p:nvPicPr>
        <p:blipFill>
          <a:blip r:embed="rId2"/>
          <a:srcRect/>
          <a:stretch>
            <a:fillRect/>
          </a:stretch>
        </p:blipFill>
        <p:spPr bwMode="auto">
          <a:xfrm>
            <a:off x="7065818" y="2743200"/>
            <a:ext cx="2057400" cy="594052"/>
          </a:xfrm>
          <a:prstGeom prst="rect">
            <a:avLst/>
          </a:prstGeom>
          <a:noFill/>
        </p:spPr>
      </p:pic>
    </p:spTree>
    <p:extLst>
      <p:ext uri="{BB962C8B-B14F-4D97-AF65-F5344CB8AC3E}">
        <p14:creationId xmlns:p14="http://schemas.microsoft.com/office/powerpoint/2010/main" val="40818176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01317854"/>
              </p:ext>
            </p:extLst>
          </p:nvPr>
        </p:nvGraphicFramePr>
        <p:xfrm>
          <a:off x="0" y="2"/>
          <a:ext cx="9144000" cy="6858001"/>
        </p:xfrm>
        <a:graphic>
          <a:graphicData uri="http://schemas.openxmlformats.org/drawingml/2006/table">
            <a:tbl>
              <a:tblPr firstRow="1" firstCol="1" bandRow="1">
                <a:tableStyleId>{5C22544A-7EE6-4342-B048-85BDC9FD1C3A}</a:tableStyleId>
              </a:tblPr>
              <a:tblGrid>
                <a:gridCol w="1784638">
                  <a:extLst>
                    <a:ext uri="{9D8B030D-6E8A-4147-A177-3AD203B41FA5}">
                      <a16:colId xmlns:a16="http://schemas.microsoft.com/office/drawing/2014/main" val="2350921227"/>
                    </a:ext>
                  </a:extLst>
                </a:gridCol>
                <a:gridCol w="1243977">
                  <a:extLst>
                    <a:ext uri="{9D8B030D-6E8A-4147-A177-3AD203B41FA5}">
                      <a16:colId xmlns:a16="http://schemas.microsoft.com/office/drawing/2014/main" val="2433460078"/>
                    </a:ext>
                  </a:extLst>
                </a:gridCol>
                <a:gridCol w="1086185">
                  <a:extLst>
                    <a:ext uri="{9D8B030D-6E8A-4147-A177-3AD203B41FA5}">
                      <a16:colId xmlns:a16="http://schemas.microsoft.com/office/drawing/2014/main" val="2435780986"/>
                    </a:ext>
                  </a:extLst>
                </a:gridCol>
                <a:gridCol w="2514600">
                  <a:extLst>
                    <a:ext uri="{9D8B030D-6E8A-4147-A177-3AD203B41FA5}">
                      <a16:colId xmlns:a16="http://schemas.microsoft.com/office/drawing/2014/main" val="1235678370"/>
                    </a:ext>
                  </a:extLst>
                </a:gridCol>
                <a:gridCol w="2514600">
                  <a:extLst>
                    <a:ext uri="{9D8B030D-6E8A-4147-A177-3AD203B41FA5}">
                      <a16:colId xmlns:a16="http://schemas.microsoft.com/office/drawing/2014/main" val="3528914518"/>
                    </a:ext>
                  </a:extLst>
                </a:gridCol>
              </a:tblGrid>
              <a:tr h="531481">
                <a:tc>
                  <a:txBody>
                    <a:bodyPr/>
                    <a:lstStyle/>
                    <a:p>
                      <a:pPr marL="0" marR="0" algn="ctr">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800"/>
                        </a:spcAft>
                      </a:pPr>
                      <a:r>
                        <a:rPr lang="en-US" sz="1200">
                          <a:effectLst/>
                        </a:rPr>
                        <a:t>Average Risk</a:t>
                      </a:r>
                      <a:endParaRPr lang="en-US" sz="1400">
                        <a:effectLst/>
                      </a:endParaRPr>
                    </a:p>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800"/>
                        </a:spcAft>
                      </a:pPr>
                      <a:r>
                        <a:rPr lang="en-US" sz="1200">
                          <a:effectLst/>
                        </a:rPr>
                        <a:t>Slightly Increased Risk</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r>
                        <a:rPr lang="en-US" sz="1200">
                          <a:effectLst/>
                        </a:rPr>
                        <a:t>Moderately Increased Risk</a:t>
                      </a:r>
                      <a:endParaRPr lang="en-US" sz="1400">
                        <a:effectLst/>
                      </a:endParaRPr>
                    </a:p>
                    <a:p>
                      <a:pPr marL="0" marR="0" algn="ctr">
                        <a:lnSpc>
                          <a:spcPct val="107000"/>
                        </a:lnSpc>
                        <a:spcBef>
                          <a:spcPts val="0"/>
                        </a:spcBef>
                        <a:spcAft>
                          <a:spcPts val="800"/>
                        </a:spcAft>
                      </a:pPr>
                      <a:r>
                        <a:rPr lang="en-US" sz="12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r>
                        <a:rPr lang="en-US" sz="1200" dirty="0">
                          <a:effectLst/>
                        </a:rPr>
                        <a:t>Very Increased Risk</a:t>
                      </a:r>
                      <a:endParaRPr lang="en-US" sz="1400" dirty="0">
                        <a:effectLst/>
                      </a:endParaRPr>
                    </a:p>
                    <a:p>
                      <a:pPr marL="0" marR="0" algn="ctr">
                        <a:lnSpc>
                          <a:spcPct val="107000"/>
                        </a:lnSpc>
                        <a:spcBef>
                          <a:spcPts val="0"/>
                        </a:spcBef>
                        <a:spcAft>
                          <a:spcPts val="800"/>
                        </a:spcAft>
                      </a:pPr>
                      <a:r>
                        <a:rPr lang="en-US" sz="1200" dirty="0">
                          <a:effectLst/>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extLst>
                  <a:ext uri="{0D108BD9-81ED-4DB2-BD59-A6C34878D82A}">
                    <a16:rowId xmlns:a16="http://schemas.microsoft.com/office/drawing/2014/main" val="2392098191"/>
                  </a:ext>
                </a:extLst>
              </a:tr>
              <a:tr h="230842">
                <a:tc>
                  <a:txBody>
                    <a:bodyPr/>
                    <a:lstStyle/>
                    <a:p>
                      <a:pPr marL="0" marR="0" algn="ctr">
                        <a:lnSpc>
                          <a:spcPct val="107000"/>
                        </a:lnSpc>
                        <a:spcBef>
                          <a:spcPts val="0"/>
                        </a:spcBef>
                        <a:spcAft>
                          <a:spcPts val="0"/>
                        </a:spcAft>
                      </a:pPr>
                      <a:r>
                        <a:rPr lang="en-US" sz="1400">
                          <a:effectLst/>
                        </a:rPr>
                        <a:t>age</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dirty="0">
                          <a:effectLst/>
                        </a:rPr>
                        <a:t> </a:t>
                      </a:r>
                      <a:r>
                        <a:rPr lang="en-US" sz="1400" dirty="0" smtClean="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extLst>
                  <a:ext uri="{0D108BD9-81ED-4DB2-BD59-A6C34878D82A}">
                    <a16:rowId xmlns:a16="http://schemas.microsoft.com/office/drawing/2014/main" val="379575449"/>
                  </a:ext>
                </a:extLst>
              </a:tr>
              <a:tr h="230842">
                <a:tc>
                  <a:txBody>
                    <a:bodyPr/>
                    <a:lstStyle/>
                    <a:p>
                      <a:pPr marL="0" marR="0" algn="ctr">
                        <a:lnSpc>
                          <a:spcPct val="107000"/>
                        </a:lnSpc>
                        <a:spcBef>
                          <a:spcPts val="0"/>
                        </a:spcBef>
                        <a:spcAft>
                          <a:spcPts val="0"/>
                        </a:spcAft>
                      </a:pPr>
                      <a:r>
                        <a:rPr lang="en-US" sz="1400" dirty="0" err="1">
                          <a:effectLst/>
                        </a:rPr>
                        <a:t>wt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dirty="0">
                          <a:effectLst/>
                        </a:rPr>
                        <a:t> </a:t>
                      </a:r>
                      <a:r>
                        <a:rPr lang="en-US" sz="1400" dirty="0" smtClean="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extLst>
                  <a:ext uri="{0D108BD9-81ED-4DB2-BD59-A6C34878D82A}">
                    <a16:rowId xmlns:a16="http://schemas.microsoft.com/office/drawing/2014/main" val="1133877660"/>
                  </a:ext>
                </a:extLst>
              </a:tr>
              <a:tr h="230842">
                <a:tc>
                  <a:txBody>
                    <a:bodyPr/>
                    <a:lstStyle/>
                    <a:p>
                      <a:pPr marL="0" marR="0" algn="ctr">
                        <a:lnSpc>
                          <a:spcPct val="107000"/>
                        </a:lnSpc>
                        <a:spcBef>
                          <a:spcPts val="0"/>
                        </a:spcBef>
                        <a:spcAft>
                          <a:spcPts val="0"/>
                        </a:spcAft>
                      </a:pPr>
                      <a:r>
                        <a:rPr lang="en-US" sz="1400">
                          <a:effectLst/>
                        </a:rPr>
                        <a:t>Infertility history</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dirty="0">
                          <a:effectLst/>
                        </a:rPr>
                        <a:t> </a:t>
                      </a:r>
                      <a:r>
                        <a:rPr lang="en-US" sz="1400" dirty="0" smtClean="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extLst>
                  <a:ext uri="{0D108BD9-81ED-4DB2-BD59-A6C34878D82A}">
                    <a16:rowId xmlns:a16="http://schemas.microsoft.com/office/drawing/2014/main" val="573434667"/>
                  </a:ext>
                </a:extLst>
              </a:tr>
              <a:tr h="230842">
                <a:tc>
                  <a:txBody>
                    <a:bodyPr/>
                    <a:lstStyle/>
                    <a:p>
                      <a:pPr marL="0" marR="0" algn="ctr">
                        <a:lnSpc>
                          <a:spcPct val="107000"/>
                        </a:lnSpc>
                        <a:spcBef>
                          <a:spcPts val="0"/>
                        </a:spcBef>
                        <a:spcAft>
                          <a:spcPts val="0"/>
                        </a:spcAft>
                      </a:pPr>
                      <a:r>
                        <a:rPr lang="en-US" sz="1400">
                          <a:effectLst/>
                        </a:rPr>
                        <a:t>Fertility drugs</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dirty="0">
                          <a:effectLst/>
                        </a:rPr>
                        <a:t> </a:t>
                      </a:r>
                      <a:r>
                        <a:rPr lang="en-US" sz="1400" dirty="0" smtClean="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extLst>
                  <a:ext uri="{0D108BD9-81ED-4DB2-BD59-A6C34878D82A}">
                    <a16:rowId xmlns:a16="http://schemas.microsoft.com/office/drawing/2014/main" val="2808568336"/>
                  </a:ext>
                </a:extLst>
              </a:tr>
              <a:tr h="230842">
                <a:tc>
                  <a:txBody>
                    <a:bodyPr/>
                    <a:lstStyle/>
                    <a:p>
                      <a:pPr marL="0" marR="0" algn="ctr">
                        <a:lnSpc>
                          <a:spcPct val="107000"/>
                        </a:lnSpc>
                        <a:spcBef>
                          <a:spcPts val="0"/>
                        </a:spcBef>
                        <a:spcAft>
                          <a:spcPts val="0"/>
                        </a:spcAft>
                      </a:pPr>
                      <a:r>
                        <a:rPr lang="en-US" sz="1400" dirty="0" smtClean="0">
                          <a:effectLst/>
                        </a:rPr>
                        <a:t>Endometriosis</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dirty="0">
                          <a:effectLst/>
                        </a:rPr>
                        <a:t> </a:t>
                      </a:r>
                      <a:r>
                        <a:rPr lang="en-US" sz="1400" dirty="0" smtClean="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extLst>
                  <a:ext uri="{0D108BD9-81ED-4DB2-BD59-A6C34878D82A}">
                    <a16:rowId xmlns:a16="http://schemas.microsoft.com/office/drawing/2014/main" val="1865009367"/>
                  </a:ext>
                </a:extLst>
              </a:tr>
              <a:tr h="230842">
                <a:tc>
                  <a:txBody>
                    <a:bodyPr/>
                    <a:lstStyle/>
                    <a:p>
                      <a:pPr marL="0" marR="0" algn="ctr">
                        <a:lnSpc>
                          <a:spcPct val="107000"/>
                        </a:lnSpc>
                        <a:spcBef>
                          <a:spcPts val="0"/>
                        </a:spcBef>
                        <a:spcAft>
                          <a:spcPts val="0"/>
                        </a:spcAft>
                      </a:pPr>
                      <a:r>
                        <a:rPr lang="en-US" sz="1400">
                          <a:effectLst/>
                        </a:rPr>
                        <a:t>HRT postmenopause</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dirty="0">
                          <a:effectLst/>
                        </a:rPr>
                        <a:t> </a:t>
                      </a:r>
                      <a:r>
                        <a:rPr lang="en-US" sz="1400" dirty="0" smtClean="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extLst>
                  <a:ext uri="{0D108BD9-81ED-4DB2-BD59-A6C34878D82A}">
                    <a16:rowId xmlns:a16="http://schemas.microsoft.com/office/drawing/2014/main" val="3386359293"/>
                  </a:ext>
                </a:extLst>
              </a:tr>
              <a:tr h="692524">
                <a:tc>
                  <a:txBody>
                    <a:bodyPr/>
                    <a:lstStyle/>
                    <a:p>
                      <a:pPr marL="0" marR="0" algn="ctr">
                        <a:lnSpc>
                          <a:spcPct val="107000"/>
                        </a:lnSpc>
                        <a:spcBef>
                          <a:spcPts val="0"/>
                        </a:spcBef>
                        <a:spcAft>
                          <a:spcPts val="0"/>
                        </a:spcAft>
                      </a:pPr>
                      <a:r>
                        <a:rPr lang="en-US" sz="1400">
                          <a:effectLst/>
                        </a:rPr>
                        <a:t>Family history</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dirty="0" smtClean="0">
                          <a:effectLst/>
                        </a:rPr>
                        <a:t>+ </a:t>
                      </a:r>
                      <a:r>
                        <a:rPr lang="en-US" sz="1400" dirty="0" smtClean="0"/>
                        <a:t>Women with a mother, sister, grandmother or aunt who has had ovarian cancer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extLst>
                  <a:ext uri="{0D108BD9-81ED-4DB2-BD59-A6C34878D82A}">
                    <a16:rowId xmlns:a16="http://schemas.microsoft.com/office/drawing/2014/main" val="1242311979"/>
                  </a:ext>
                </a:extLst>
              </a:tr>
              <a:tr h="461682">
                <a:tc>
                  <a:txBody>
                    <a:bodyPr/>
                    <a:lstStyle/>
                    <a:p>
                      <a:pPr marL="0" marR="0" algn="ctr">
                        <a:lnSpc>
                          <a:spcPct val="107000"/>
                        </a:lnSpc>
                        <a:spcBef>
                          <a:spcPts val="0"/>
                        </a:spcBef>
                        <a:spcAft>
                          <a:spcPts val="0"/>
                        </a:spcAft>
                      </a:pPr>
                      <a:r>
                        <a:rPr lang="en-US" sz="1400">
                          <a:effectLst/>
                        </a:rPr>
                        <a:t>Genetic BRCA1,2,others</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400" dirty="0">
                          <a:effectLst/>
                        </a:rPr>
                        <a:t>+</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extLst>
                  <a:ext uri="{0D108BD9-81ED-4DB2-BD59-A6C34878D82A}">
                    <a16:rowId xmlns:a16="http://schemas.microsoft.com/office/drawing/2014/main" val="2484800282"/>
                  </a:ext>
                </a:extLst>
              </a:tr>
              <a:tr h="2137729">
                <a:tc>
                  <a:txBody>
                    <a:bodyPr/>
                    <a:lstStyle/>
                    <a:p>
                      <a:pPr marL="0" marR="0" algn="ctr">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gridSpan="2">
                  <a:txBody>
                    <a:bodyPr/>
                    <a:lstStyle/>
                    <a:p>
                      <a:pPr marL="0" marR="0" algn="ctr">
                        <a:lnSpc>
                          <a:spcPct val="107000"/>
                        </a:lnSpc>
                        <a:spcBef>
                          <a:spcPts val="0"/>
                        </a:spcBef>
                        <a:spcAft>
                          <a:spcPts val="0"/>
                        </a:spcAft>
                      </a:pPr>
                      <a:r>
                        <a:rPr lang="en-US" sz="1050" dirty="0">
                          <a:effectLst/>
                        </a:rPr>
                        <a:t>Opportunistic bilateral  salpingectomy </a:t>
                      </a:r>
                    </a:p>
                    <a:p>
                      <a:pPr marL="0" marR="0" algn="ctr">
                        <a:lnSpc>
                          <a:spcPct val="107000"/>
                        </a:lnSpc>
                        <a:spcBef>
                          <a:spcPts val="0"/>
                        </a:spcBef>
                        <a:spcAft>
                          <a:spcPts val="0"/>
                        </a:spcAft>
                      </a:pPr>
                      <a:r>
                        <a:rPr lang="en-US" sz="1050" dirty="0">
                          <a:effectLst/>
                        </a:rPr>
                        <a:t>=during </a:t>
                      </a:r>
                      <a:r>
                        <a:rPr lang="en-US" sz="1050" dirty="0" err="1">
                          <a:effectLst/>
                        </a:rPr>
                        <a:t>sterilisation</a:t>
                      </a:r>
                      <a:endParaRPr lang="en-US" sz="1050" dirty="0">
                        <a:effectLst/>
                      </a:endParaRPr>
                    </a:p>
                    <a:p>
                      <a:pPr marL="0" marR="0" algn="ctr">
                        <a:lnSpc>
                          <a:spcPct val="107000"/>
                        </a:lnSpc>
                        <a:spcBef>
                          <a:spcPts val="0"/>
                        </a:spcBef>
                        <a:spcAft>
                          <a:spcPts val="0"/>
                        </a:spcAft>
                      </a:pPr>
                      <a:r>
                        <a:rPr lang="en-US" sz="1050" dirty="0">
                          <a:effectLst/>
                        </a:rPr>
                        <a:t>=during CS</a:t>
                      </a:r>
                    </a:p>
                    <a:p>
                      <a:pPr marL="0" marR="0" algn="ctr">
                        <a:lnSpc>
                          <a:spcPct val="107000"/>
                        </a:lnSpc>
                        <a:spcBef>
                          <a:spcPts val="0"/>
                        </a:spcBef>
                        <a:spcAft>
                          <a:spcPts val="0"/>
                        </a:spcAft>
                      </a:pPr>
                      <a:r>
                        <a:rPr lang="en-US" sz="1050" dirty="0">
                          <a:effectLst/>
                        </a:rPr>
                        <a:t>=during hysterectomy</a:t>
                      </a:r>
                    </a:p>
                    <a:p>
                      <a:pPr marL="0" marR="0" algn="ctr">
                        <a:lnSpc>
                          <a:spcPct val="107000"/>
                        </a:lnSpc>
                        <a:spcBef>
                          <a:spcPts val="0"/>
                        </a:spcBef>
                        <a:spcAft>
                          <a:spcPts val="0"/>
                        </a:spcAft>
                      </a:pPr>
                      <a:r>
                        <a:rPr lang="en-US" sz="1050" dirty="0">
                          <a:effectLst/>
                        </a:rPr>
                        <a:t>=</a:t>
                      </a:r>
                      <a:r>
                        <a:rPr lang="en-US" sz="1050" dirty="0" smtClean="0">
                          <a:effectLst/>
                        </a:rPr>
                        <a:t>during any </a:t>
                      </a:r>
                      <a:r>
                        <a:rPr lang="en-US" sz="1050" dirty="0">
                          <a:effectLst/>
                        </a:rPr>
                        <a:t>gynecologic operations </a:t>
                      </a:r>
                      <a:endParaRPr lang="en-US" sz="1050" dirty="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hMerge="1">
                  <a:txBody>
                    <a:bodyPr/>
                    <a:lstStyle/>
                    <a:p>
                      <a:endParaRPr lang="en-US"/>
                    </a:p>
                  </a:txBody>
                  <a:tcPr/>
                </a:tc>
                <a:tc>
                  <a:txBody>
                    <a:bodyPr/>
                    <a:lstStyle/>
                    <a:p>
                      <a:pPr marL="0" marR="0" algn="ctr">
                        <a:lnSpc>
                          <a:spcPct val="107000"/>
                        </a:lnSpc>
                        <a:spcBef>
                          <a:spcPts val="0"/>
                        </a:spcBef>
                        <a:spcAft>
                          <a:spcPts val="0"/>
                        </a:spcAft>
                      </a:pPr>
                      <a:r>
                        <a:rPr lang="en-US" sz="1050" dirty="0">
                          <a:effectLst/>
                        </a:rPr>
                        <a:t>=TVU and the CA-125 blood test two times per year </a:t>
                      </a:r>
                    </a:p>
                    <a:p>
                      <a:pPr marL="0" marR="0" algn="ctr">
                        <a:lnSpc>
                          <a:spcPct val="107000"/>
                        </a:lnSpc>
                        <a:spcBef>
                          <a:spcPts val="0"/>
                        </a:spcBef>
                        <a:spcAft>
                          <a:spcPts val="0"/>
                        </a:spcAft>
                      </a:pPr>
                      <a:r>
                        <a:rPr lang="en-US" sz="1050" dirty="0">
                          <a:effectLst/>
                        </a:rPr>
                        <a:t>= chemoprevention – oral contraceptive pills (</a:t>
                      </a:r>
                      <a:r>
                        <a:rPr lang="en-US" sz="1050" dirty="0" err="1">
                          <a:effectLst/>
                        </a:rPr>
                        <a:t>cop,pop</a:t>
                      </a:r>
                      <a:r>
                        <a:rPr lang="en-US" sz="1050" dirty="0">
                          <a:effectLst/>
                        </a:rPr>
                        <a:t>)</a:t>
                      </a:r>
                    </a:p>
                    <a:p>
                      <a:pPr algn="ctr">
                        <a:buNone/>
                      </a:pPr>
                      <a:r>
                        <a:rPr lang="en-US" sz="1050" dirty="0">
                          <a:effectLst/>
                        </a:rPr>
                        <a:t>= risk reducing bilateral  salpingectomy  </a:t>
                      </a:r>
                      <a:r>
                        <a:rPr lang="en-US" sz="1050" dirty="0" smtClean="0">
                          <a:effectLst/>
                        </a:rPr>
                        <a:t>+</a:t>
                      </a:r>
                      <a:r>
                        <a:rPr lang="en-US" sz="1050" dirty="0" err="1" smtClean="0">
                          <a:effectLst/>
                        </a:rPr>
                        <a:t>oopherectomy</a:t>
                      </a:r>
                      <a:endParaRPr lang="en-US" sz="1050" dirty="0" smtClean="0">
                        <a:effectLst/>
                      </a:endParaRPr>
                    </a:p>
                    <a:p>
                      <a:pPr algn="ctr">
                        <a:buNone/>
                      </a:pPr>
                      <a:r>
                        <a:rPr lang="en-US" sz="1050" dirty="0" smtClean="0">
                          <a:solidFill>
                            <a:srgbClr val="FF0000"/>
                          </a:solidFill>
                        </a:rPr>
                        <a:t>on early age of onset of</a:t>
                      </a:r>
                    </a:p>
                    <a:p>
                      <a:pPr algn="ctr">
                        <a:buNone/>
                      </a:pPr>
                      <a:r>
                        <a:rPr lang="en-US" sz="1050" dirty="0" smtClean="0">
                          <a:solidFill>
                            <a:srgbClr val="FF0000"/>
                          </a:solidFill>
                        </a:rPr>
                        <a:t>ovarian cancer in the family</a:t>
                      </a:r>
                      <a:r>
                        <a:rPr lang="en-US" sz="1050" dirty="0" smtClean="0">
                          <a:solidFill>
                            <a:srgbClr val="FF0000"/>
                          </a:solidFill>
                          <a:effectLst/>
                        </a:rPr>
                        <a:t> </a:t>
                      </a:r>
                      <a:endParaRPr lang="en-US" sz="1050" dirty="0" smtClean="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0" marR="0" algn="ctr">
                        <a:lnSpc>
                          <a:spcPct val="107000"/>
                        </a:lnSpc>
                        <a:spcBef>
                          <a:spcPts val="0"/>
                        </a:spcBef>
                        <a:spcAft>
                          <a:spcPts val="0"/>
                        </a:spcAft>
                      </a:pPr>
                      <a:r>
                        <a:rPr lang="en-US" sz="1050" dirty="0">
                          <a:effectLst/>
                        </a:rPr>
                        <a:t>TVU and the CA-125 blood test two times per year starting at age 30–35 until the ovaries and fallopian tubes are removed preventively =once child-bearing is complete</a:t>
                      </a:r>
                    </a:p>
                    <a:p>
                      <a:pPr marL="342900" marR="0" lvl="0" indent="-342900" algn="ctr">
                        <a:lnSpc>
                          <a:spcPct val="107000"/>
                        </a:lnSpc>
                        <a:spcBef>
                          <a:spcPts val="0"/>
                        </a:spcBef>
                        <a:spcAft>
                          <a:spcPts val="0"/>
                        </a:spcAft>
                        <a:buFont typeface="Arial" panose="020B0604020202020204" pitchFamily="34" charset="0"/>
                        <a:buChar char="•"/>
                        <a:tabLst>
                          <a:tab pos="457200" algn="l"/>
                        </a:tabLst>
                      </a:pPr>
                      <a:r>
                        <a:rPr lang="en-US" sz="1050" dirty="0">
                          <a:effectLst/>
                        </a:rPr>
                        <a:t>Risk-reducing bilateral </a:t>
                      </a:r>
                      <a:r>
                        <a:rPr lang="en-US" sz="1050" dirty="0" err="1">
                          <a:effectLst/>
                        </a:rPr>
                        <a:t>salpingo</a:t>
                      </a:r>
                      <a:r>
                        <a:rPr lang="en-US" sz="1050" dirty="0">
                          <a:effectLst/>
                        </a:rPr>
                        <a:t>-oophorectomy</a:t>
                      </a:r>
                    </a:p>
                    <a:p>
                      <a:pPr marL="0" marR="0" algn="ctr">
                        <a:lnSpc>
                          <a:spcPct val="107000"/>
                        </a:lnSpc>
                        <a:spcBef>
                          <a:spcPts val="0"/>
                        </a:spcBef>
                        <a:spcAft>
                          <a:spcPts val="0"/>
                        </a:spcAft>
                      </a:pPr>
                      <a:r>
                        <a:rPr lang="en-US" sz="1050" dirty="0">
                          <a:effectLst/>
                        </a:rPr>
                        <a:t>(RRBSO)</a:t>
                      </a:r>
                    </a:p>
                    <a:p>
                      <a:pPr marL="342900" marR="0" lvl="0" indent="-342900" algn="ctr">
                        <a:lnSpc>
                          <a:spcPct val="107000"/>
                        </a:lnSpc>
                        <a:spcBef>
                          <a:spcPts val="0"/>
                        </a:spcBef>
                        <a:spcAft>
                          <a:spcPts val="0"/>
                        </a:spcAft>
                        <a:buFont typeface="Arial" panose="020B0604020202020204" pitchFamily="34" charset="0"/>
                        <a:buChar char="•"/>
                        <a:tabLst>
                          <a:tab pos="457200" algn="l"/>
                        </a:tabLst>
                      </a:pPr>
                      <a:r>
                        <a:rPr lang="en-US" sz="1050" dirty="0">
                          <a:solidFill>
                            <a:srgbClr val="FF0000"/>
                          </a:solidFill>
                          <a:effectLst/>
                        </a:rPr>
                        <a:t>at age 35–40 for BRCA1 carriers or </a:t>
                      </a:r>
                    </a:p>
                    <a:p>
                      <a:pPr marL="0" marR="0" algn="ctr">
                        <a:lnSpc>
                          <a:spcPct val="107000"/>
                        </a:lnSpc>
                        <a:spcBef>
                          <a:spcPts val="0"/>
                        </a:spcBef>
                        <a:spcAft>
                          <a:spcPts val="0"/>
                        </a:spcAft>
                      </a:pPr>
                      <a:r>
                        <a:rPr lang="en-US" sz="1050" dirty="0">
                          <a:solidFill>
                            <a:srgbClr val="FF0000"/>
                          </a:solidFill>
                          <a:effectLst/>
                        </a:rPr>
                        <a:t>At age 40–45 for BRCA2</a:t>
                      </a:r>
                      <a:endParaRPr lang="en-US" sz="105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extLst>
                  <a:ext uri="{0D108BD9-81ED-4DB2-BD59-A6C34878D82A}">
                    <a16:rowId xmlns:a16="http://schemas.microsoft.com/office/drawing/2014/main" val="4156670347"/>
                  </a:ext>
                </a:extLst>
              </a:tr>
              <a:tr h="1649533">
                <a:tc>
                  <a:txBody>
                    <a:bodyPr/>
                    <a:lstStyle/>
                    <a:p>
                      <a:pPr marL="0" marR="0" algn="ctr">
                        <a:lnSpc>
                          <a:spcPct val="107000"/>
                        </a:lnSpc>
                        <a:spcBef>
                          <a:spcPts val="0"/>
                        </a:spcBef>
                        <a:spcAft>
                          <a:spcPts val="0"/>
                        </a:spcAft>
                      </a:pPr>
                      <a:r>
                        <a:rPr lang="en-US" sz="1400" dirty="0">
                          <a:effectLst/>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gridSpan="2">
                  <a:txBody>
                    <a:bodyPr/>
                    <a:lstStyle/>
                    <a:p>
                      <a:pPr marL="0" marR="0" algn="ctr">
                        <a:lnSpc>
                          <a:spcPct val="107000"/>
                        </a:lnSpc>
                        <a:spcBef>
                          <a:spcPts val="0"/>
                        </a:spcBef>
                        <a:spcAft>
                          <a:spcPts val="0"/>
                        </a:spcAft>
                      </a:pPr>
                      <a:r>
                        <a:rPr lang="en-US" sz="1050">
                          <a:effectLst/>
                        </a:rPr>
                        <a:t> </a:t>
                      </a:r>
                      <a:endParaRPr lang="en-US" sz="105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hMerge="1">
                  <a:txBody>
                    <a:bodyPr/>
                    <a:lstStyle/>
                    <a:p>
                      <a:endParaRPr lang="en-US"/>
                    </a:p>
                  </a:txBody>
                  <a:tcPr/>
                </a:tc>
                <a:tc>
                  <a:txBody>
                    <a:bodyPr/>
                    <a:lstStyle/>
                    <a:p>
                      <a:pPr>
                        <a:buNone/>
                      </a:pPr>
                      <a:endParaRPr lang="en-US" sz="1050" dirty="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tc>
                  <a:txBody>
                    <a:bodyPr/>
                    <a:lstStyle/>
                    <a:p>
                      <a:pPr marL="457200" marR="0" algn="ctr">
                        <a:lnSpc>
                          <a:spcPct val="107000"/>
                        </a:lnSpc>
                        <a:spcBef>
                          <a:spcPts val="0"/>
                        </a:spcBef>
                        <a:spcAft>
                          <a:spcPts val="0"/>
                        </a:spcAft>
                      </a:pPr>
                      <a:r>
                        <a:rPr lang="en-US" sz="1050" dirty="0">
                          <a:effectLst/>
                        </a:rPr>
                        <a:t>a staged approach of initial bilateral salpingectomy once childbearing is complete (reduce ovarian cancer), followed by bilateral oophorectomy closer to natural menopause(reduce breast cancer)</a:t>
                      </a:r>
                      <a:endParaRPr lang="en-US" sz="1050" dirty="0">
                        <a:effectLst/>
                        <a:latin typeface="Calibri" panose="020F0502020204030204" pitchFamily="34" charset="0"/>
                        <a:ea typeface="Calibri" panose="020F0502020204030204" pitchFamily="34" charset="0"/>
                        <a:cs typeface="Arial" panose="020B0604020202020204" pitchFamily="34" charset="0"/>
                      </a:endParaRPr>
                    </a:p>
                  </a:txBody>
                  <a:tcPr marL="35344" marR="35344" marT="0" marB="0"/>
                </a:tc>
                <a:extLst>
                  <a:ext uri="{0D108BD9-81ED-4DB2-BD59-A6C34878D82A}">
                    <a16:rowId xmlns:a16="http://schemas.microsoft.com/office/drawing/2014/main" val="4194090265"/>
                  </a:ext>
                </a:extLst>
              </a:tr>
            </a:tbl>
          </a:graphicData>
        </a:graphic>
      </p:graphicFrame>
    </p:spTree>
    <p:extLst>
      <p:ext uri="{BB962C8B-B14F-4D97-AF65-F5344CB8AC3E}">
        <p14:creationId xmlns:p14="http://schemas.microsoft.com/office/powerpoint/2010/main" val="29586674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Symptoms of ovarian cancer are </a:t>
            </a:r>
            <a:r>
              <a:rPr lang="en-US" dirty="0" smtClean="0">
                <a:solidFill>
                  <a:srgbClr val="FF0000"/>
                </a:solidFill>
              </a:rPr>
              <a:t>non-specific </a:t>
            </a:r>
          </a:p>
          <a:p>
            <a:r>
              <a:rPr lang="en-US" dirty="0" smtClean="0"/>
              <a:t>Often do </a:t>
            </a:r>
            <a:r>
              <a:rPr lang="en-US" dirty="0" smtClean="0">
                <a:solidFill>
                  <a:srgbClr val="FF0000"/>
                </a:solidFill>
              </a:rPr>
              <a:t>not arise until </a:t>
            </a:r>
            <a:r>
              <a:rPr lang="en-US" dirty="0" smtClean="0"/>
              <a:t>the cancer is in a late stage, the point at which the majority of women are diagnosed</a:t>
            </a:r>
          </a:p>
          <a:p>
            <a:endParaRPr lang="en-US" dirty="0"/>
          </a:p>
        </p:txBody>
      </p:sp>
      <p:pic>
        <p:nvPicPr>
          <p:cNvPr id="4" name="Picture 3"/>
          <p:cNvPicPr>
            <a:picLocks noChangeAspect="1"/>
          </p:cNvPicPr>
          <p:nvPr/>
        </p:nvPicPr>
        <p:blipFill>
          <a:blip r:embed="rId2"/>
          <a:stretch>
            <a:fillRect/>
          </a:stretch>
        </p:blipFill>
        <p:spPr>
          <a:xfrm>
            <a:off x="5638800" y="3355146"/>
            <a:ext cx="3505200" cy="3502854"/>
          </a:xfrm>
          <a:prstGeom prst="rect">
            <a:avLst/>
          </a:prstGeom>
        </p:spPr>
      </p:pic>
    </p:spTree>
    <p:extLst>
      <p:ext uri="{BB962C8B-B14F-4D97-AF65-F5344CB8AC3E}">
        <p14:creationId xmlns:p14="http://schemas.microsoft.com/office/powerpoint/2010/main" val="27962544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Five-year overall survival is </a:t>
            </a:r>
            <a:r>
              <a:rPr lang="en-US" dirty="0" smtClean="0">
                <a:solidFill>
                  <a:srgbClr val="FF0000"/>
                </a:solidFill>
              </a:rPr>
              <a:t>less than 50 % </a:t>
            </a:r>
          </a:p>
          <a:p>
            <a:r>
              <a:rPr lang="en-US" dirty="0" smtClean="0"/>
              <a:t>It has not substantially changed </a:t>
            </a:r>
            <a:r>
              <a:rPr lang="en-US" dirty="0" smtClean="0">
                <a:solidFill>
                  <a:srgbClr val="FF0000"/>
                </a:solidFill>
              </a:rPr>
              <a:t>in the last two decades</a:t>
            </a:r>
          </a:p>
          <a:p>
            <a:endParaRPr lang="en-US" dirty="0"/>
          </a:p>
        </p:txBody>
      </p:sp>
    </p:spTree>
    <p:extLst>
      <p:ext uri="{BB962C8B-B14F-4D97-AF65-F5344CB8AC3E}">
        <p14:creationId xmlns:p14="http://schemas.microsoft.com/office/powerpoint/2010/main" val="42646803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
            </a:r>
            <a:br>
              <a:rPr lang="en-US" dirty="0" smtClean="0"/>
            </a:br>
            <a:r>
              <a:rPr lang="en-US" dirty="0" smtClean="0"/>
              <a:t>Risk factors</a:t>
            </a:r>
            <a:br>
              <a:rPr lang="en-US" dirty="0" smtClean="0"/>
            </a:br>
            <a:endParaRPr lang="en-US" dirty="0"/>
          </a:p>
        </p:txBody>
      </p:sp>
      <p:sp>
        <p:nvSpPr>
          <p:cNvPr id="3" name="Content Placeholder 2"/>
          <p:cNvSpPr>
            <a:spLocks noGrp="1"/>
          </p:cNvSpPr>
          <p:nvPr>
            <p:ph idx="1"/>
          </p:nvPr>
        </p:nvSpPr>
        <p:spPr>
          <a:xfrm>
            <a:off x="228600" y="762000"/>
            <a:ext cx="8610600" cy="5867400"/>
          </a:xfrm>
        </p:spPr>
        <p:txBody>
          <a:bodyPr>
            <a:normAutofit/>
          </a:bodyPr>
          <a:lstStyle/>
          <a:p>
            <a:pPr>
              <a:buNone/>
            </a:pPr>
            <a:r>
              <a:rPr lang="en-US" sz="1600" dirty="0" smtClean="0"/>
              <a:t>1- </a:t>
            </a:r>
            <a:r>
              <a:rPr lang="en-US" sz="1600" b="1" dirty="0" smtClean="0"/>
              <a:t>Age.</a:t>
            </a:r>
          </a:p>
          <a:p>
            <a:pPr>
              <a:buNone/>
            </a:pPr>
            <a:r>
              <a:rPr lang="en-US" sz="1600" b="1" dirty="0" smtClean="0"/>
              <a:t>2-Family history</a:t>
            </a:r>
          </a:p>
          <a:p>
            <a:pPr>
              <a:buNone/>
            </a:pPr>
            <a:r>
              <a:rPr lang="en-US" sz="1600" b="1" dirty="0" smtClean="0"/>
              <a:t>3-Ethnicity</a:t>
            </a:r>
            <a:r>
              <a:rPr lang="en-US" sz="1600" b="1" i="1" dirty="0" smtClean="0"/>
              <a:t>:  </a:t>
            </a:r>
            <a:r>
              <a:rPr lang="en-US" sz="1600" i="1" dirty="0" smtClean="0"/>
              <a:t>&gt;white women    &lt;black women &amp;Asian</a:t>
            </a:r>
          </a:p>
          <a:p>
            <a:pPr>
              <a:buNone/>
            </a:pPr>
            <a:r>
              <a:rPr lang="en-US" sz="1600" b="1" dirty="0" smtClean="0"/>
              <a:t>4- Diet</a:t>
            </a:r>
          </a:p>
          <a:p>
            <a:pPr>
              <a:buNone/>
            </a:pPr>
            <a:r>
              <a:rPr lang="en-US" sz="1600" b="1" dirty="0" smtClean="0"/>
              <a:t>5-INHERETED GENE MUTATIONS.</a:t>
            </a:r>
          </a:p>
          <a:p>
            <a:pPr>
              <a:buNone/>
            </a:pPr>
            <a:r>
              <a:rPr lang="en-US" sz="1600" dirty="0" smtClean="0"/>
              <a:t> - (BRCA1) &amp; (BRCA2). 5 percent to 10 percent of ovarian cancers inherited syndrome called hereditary nonpolyposis</a:t>
            </a:r>
            <a:r>
              <a:rPr lang="en-US" sz="1600" dirty="0"/>
              <a:t> </a:t>
            </a:r>
            <a:r>
              <a:rPr lang="en-US" sz="1600" dirty="0" smtClean="0"/>
              <a:t>colorectal cancer (HNPCC).</a:t>
            </a:r>
          </a:p>
          <a:p>
            <a:pPr>
              <a:buNone/>
            </a:pPr>
            <a:r>
              <a:rPr lang="en-US" sz="1600" dirty="0"/>
              <a:t> </a:t>
            </a:r>
            <a:r>
              <a:rPr lang="en-US" sz="1600" dirty="0" smtClean="0"/>
              <a:t>-Risk of ovarian cancer associated with HNPCC is lower than is that of ovarian cancer associated with BRCA mutations.</a:t>
            </a:r>
          </a:p>
          <a:p>
            <a:pPr>
              <a:buNone/>
            </a:pPr>
            <a:r>
              <a:rPr lang="en-US" sz="1600" i="1" dirty="0" smtClean="0"/>
              <a:t>6- </a:t>
            </a:r>
            <a:r>
              <a:rPr lang="en-US" sz="1600" b="1" i="1" dirty="0" smtClean="0"/>
              <a:t>Menstrual history/pregnancy </a:t>
            </a:r>
            <a:r>
              <a:rPr lang="en-US" sz="1600" b="1" dirty="0" smtClean="0"/>
              <a:t>history/infertility :</a:t>
            </a:r>
          </a:p>
          <a:p>
            <a:pPr>
              <a:buNone/>
            </a:pPr>
            <a:r>
              <a:rPr lang="en-US" sz="1600" dirty="0" smtClean="0"/>
              <a:t>      -early </a:t>
            </a:r>
            <a:r>
              <a:rPr lang="en-US" sz="1600" dirty="0" err="1" smtClean="0"/>
              <a:t>menstruation&amp;late</a:t>
            </a:r>
            <a:r>
              <a:rPr lang="en-US" sz="1600" dirty="0" smtClean="0"/>
              <a:t> menopause   </a:t>
            </a:r>
            <a:r>
              <a:rPr lang="en-US" sz="1600" i="1" dirty="0" smtClean="0"/>
              <a:t>- </a:t>
            </a:r>
            <a:r>
              <a:rPr lang="en-US" sz="1600" i="1" dirty="0" err="1" smtClean="0"/>
              <a:t>Nulliparity</a:t>
            </a:r>
            <a:r>
              <a:rPr lang="en-US" sz="1600" i="1" dirty="0" smtClean="0"/>
              <a:t>  </a:t>
            </a:r>
            <a:r>
              <a:rPr lang="en-US" sz="1600" dirty="0" smtClean="0"/>
              <a:t>- having a first child after age 30</a:t>
            </a:r>
          </a:p>
          <a:p>
            <a:pPr>
              <a:buNone/>
            </a:pPr>
            <a:r>
              <a:rPr lang="en-US" sz="1600" dirty="0" smtClean="0"/>
              <a:t>      - Multiple </a:t>
            </a:r>
            <a:r>
              <a:rPr lang="en-US" sz="1600" dirty="0" err="1" smtClean="0"/>
              <a:t>pregnancy↓risk</a:t>
            </a:r>
            <a:r>
              <a:rPr lang="en-US" sz="1600" dirty="0" smtClean="0"/>
              <a:t>  - Birth control pills40-50% ↓in risk</a:t>
            </a:r>
          </a:p>
          <a:p>
            <a:pPr>
              <a:buNone/>
            </a:pPr>
            <a:r>
              <a:rPr lang="en-US" sz="1600" dirty="0" smtClean="0"/>
              <a:t>7-</a:t>
            </a:r>
            <a:r>
              <a:rPr lang="en-US" sz="1600" b="1" dirty="0" smtClean="0"/>
              <a:t>Fertility drugs: Ovulation induction:  </a:t>
            </a:r>
            <a:r>
              <a:rPr lang="en-US" sz="1600" dirty="0" smtClean="0"/>
              <a:t>-</a:t>
            </a:r>
            <a:r>
              <a:rPr lang="en-US" sz="1600" dirty="0" err="1" smtClean="0"/>
              <a:t>clomiphene</a:t>
            </a:r>
            <a:r>
              <a:rPr lang="en-US" sz="1600" dirty="0" smtClean="0"/>
              <a:t> citrate  -</a:t>
            </a:r>
            <a:r>
              <a:rPr lang="en-US" sz="1600" dirty="0" err="1" smtClean="0"/>
              <a:t>menotrpins</a:t>
            </a:r>
            <a:endParaRPr lang="en-US" sz="1600" dirty="0" smtClean="0"/>
          </a:p>
          <a:p>
            <a:pPr>
              <a:buNone/>
            </a:pPr>
            <a:r>
              <a:rPr lang="en-US" sz="1600" b="1" dirty="0" smtClean="0"/>
              <a:t>8-Androgens </a:t>
            </a:r>
            <a:r>
              <a:rPr lang="en-US" sz="1600" dirty="0" err="1" smtClean="0"/>
              <a:t>Danazol</a:t>
            </a:r>
            <a:r>
              <a:rPr lang="en-US" sz="1600" dirty="0" smtClean="0"/>
              <a:t> increases androgen levels</a:t>
            </a:r>
          </a:p>
          <a:p>
            <a:pPr>
              <a:buNone/>
            </a:pPr>
            <a:r>
              <a:rPr lang="en-US" sz="1600" dirty="0" smtClean="0"/>
              <a:t>9-</a:t>
            </a:r>
            <a:r>
              <a:rPr lang="en-US" sz="1600" b="1" dirty="0" smtClean="0"/>
              <a:t>Estrogen and HRT</a:t>
            </a:r>
          </a:p>
          <a:p>
            <a:pPr>
              <a:buNone/>
            </a:pPr>
            <a:r>
              <a:rPr lang="en-US" sz="1600" dirty="0" smtClean="0"/>
              <a:t>10-</a:t>
            </a:r>
            <a:r>
              <a:rPr lang="en-US" sz="1600" b="1" dirty="0" smtClean="0"/>
              <a:t>Talcum powder  </a:t>
            </a:r>
            <a:r>
              <a:rPr lang="en-US" sz="1600" dirty="0" smtClean="0"/>
              <a:t>??carcinogenic</a:t>
            </a:r>
          </a:p>
          <a:p>
            <a:pPr>
              <a:buNone/>
            </a:pPr>
            <a:r>
              <a:rPr lang="en-US" sz="1600" dirty="0" smtClean="0"/>
              <a:t>11-</a:t>
            </a:r>
            <a:r>
              <a:rPr lang="en-US" sz="1600" i="1" dirty="0" smtClean="0"/>
              <a:t>Other cancers</a:t>
            </a:r>
          </a:p>
          <a:p>
            <a:pPr>
              <a:buNone/>
            </a:pPr>
            <a:r>
              <a:rPr lang="en-US" sz="1600" dirty="0" smtClean="0"/>
              <a:t>12-</a:t>
            </a:r>
            <a:r>
              <a:rPr lang="en-US" sz="1600" b="1" dirty="0" smtClean="0"/>
              <a:t>Smoking and alcohol use</a:t>
            </a:r>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3369" y="274638"/>
            <a:ext cx="2387395" cy="1832985"/>
          </a:xfrm>
          <a:prstGeom prst="rect">
            <a:avLst/>
          </a:prstGeom>
        </p:spPr>
      </p:pic>
      <p:pic>
        <p:nvPicPr>
          <p:cNvPr id="5" name="Picture 3" descr="C:\Documents and Settings\mmhennawy\Desktop\New Folder\highrisk-300x250.jpg"/>
          <p:cNvPicPr>
            <a:picLocks noChangeAspect="1" noChangeArrowheads="1"/>
          </p:cNvPicPr>
          <p:nvPr/>
        </p:nvPicPr>
        <p:blipFill>
          <a:blip r:embed="rId3"/>
          <a:srcRect/>
          <a:stretch>
            <a:fillRect/>
          </a:stretch>
        </p:blipFill>
        <p:spPr bwMode="auto">
          <a:xfrm>
            <a:off x="6705600" y="4877954"/>
            <a:ext cx="2417618" cy="2014682"/>
          </a:xfrm>
          <a:prstGeom prst="rect">
            <a:avLst/>
          </a:prstGeom>
          <a:noFill/>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8600" y="4874445"/>
            <a:ext cx="2676442" cy="1983556"/>
          </a:xfrm>
          <a:prstGeom prst="rect">
            <a:avLst/>
          </a:prstGeom>
        </p:spPr>
      </p:pic>
    </p:spTree>
    <p:extLst>
      <p:ext uri="{BB962C8B-B14F-4D97-AF65-F5344CB8AC3E}">
        <p14:creationId xmlns:p14="http://schemas.microsoft.com/office/powerpoint/2010/main" val="42357692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4799" y="184510"/>
            <a:ext cx="8857231" cy="6368690"/>
          </a:xfrm>
        </p:spPr>
      </p:pic>
    </p:spTree>
    <p:extLst>
      <p:ext uri="{BB962C8B-B14F-4D97-AF65-F5344CB8AC3E}">
        <p14:creationId xmlns:p14="http://schemas.microsoft.com/office/powerpoint/2010/main" val="14438445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53" y="0"/>
            <a:ext cx="9198854" cy="6858000"/>
          </a:xfrm>
          <a:prstGeom prst="rect">
            <a:avLst/>
          </a:prstGeom>
        </p:spPr>
      </p:pic>
    </p:spTree>
    <p:extLst>
      <p:ext uri="{BB962C8B-B14F-4D97-AF65-F5344CB8AC3E}">
        <p14:creationId xmlns:p14="http://schemas.microsoft.com/office/powerpoint/2010/main" val="36693570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744</TotalTime>
  <Words>3805</Words>
  <Application>Microsoft Office PowerPoint</Application>
  <PresentationFormat>On-screen Show (4:3)</PresentationFormat>
  <Paragraphs>257</Paragraphs>
  <Slides>44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Office Theme</vt:lpstr>
      <vt:lpstr>Prophylactic Bilateral  Salpingectomy for  Risk Reduction Of Ovarian/Fallopian Tube/Peritoneal/ Breast Cancer</vt:lpstr>
      <vt:lpstr>PowerPoint Presentation</vt:lpstr>
      <vt:lpstr>PowerPoint Presentation</vt:lpstr>
      <vt:lpstr>PowerPoint Presentation</vt:lpstr>
      <vt:lpstr>PowerPoint Presentation</vt:lpstr>
      <vt:lpstr>PowerPoint Presentation</vt:lpstr>
      <vt:lpstr> Risk factors </vt:lpstr>
      <vt:lpstr>PowerPoint Presentation</vt:lpstr>
      <vt:lpstr>PowerPoint Presentation</vt:lpstr>
      <vt:lpstr>Predisposed To Ovarian Cancer</vt:lpstr>
      <vt:lpstr>PowerPoint Presentation</vt:lpstr>
      <vt:lpstr>High-Grade Serous Carcinoma (HGSC)</vt:lpstr>
      <vt:lpstr>2010 (OVCARE) </vt:lpstr>
      <vt:lpstr>In 2011, The Society of Gynecological Oncology of Canada (SGO)</vt:lpstr>
      <vt:lpstr>SGO statement, 2013 </vt:lpstr>
      <vt:lpstr>In 2015, the American Congress of Obstetricians and Gynecologists (ACOG) </vt:lpstr>
      <vt:lpstr>ACOG Recommendations (2015) </vt:lpstr>
      <vt:lpstr>Fallopian Tube </vt:lpstr>
      <vt:lpstr>Blood Supply Of The Tube</vt:lpstr>
      <vt:lpstr>The Ovary</vt:lpstr>
      <vt:lpstr>Definition</vt:lpstr>
      <vt:lpstr>Types Of Salpingectomy</vt:lpstr>
      <vt:lpstr>Types Of Tubal Ligation (Female Sterlisation)</vt:lpstr>
      <vt:lpstr>Bilateral Tubal Ligation is not without risks</vt:lpstr>
      <vt:lpstr>Leaving Tubes After Hysterectomy  is not without risks</vt:lpstr>
      <vt:lpstr>Technique of Complete Salpingectomy </vt:lpstr>
      <vt:lpstr>How is the Procedure Performed? </vt:lpstr>
      <vt:lpstr>Laparoscopy</vt:lpstr>
      <vt:lpstr>Laparoscopic salpingectomy</vt:lpstr>
      <vt:lpstr>Laparotomy </vt:lpstr>
      <vt:lpstr>Salpingectomy during cesarean delivery</vt:lpstr>
      <vt:lpstr> LIGASURE Electricity for bilateral salpingectomy at the time of Cesarean delivery </vt:lpstr>
      <vt:lpstr>Vaginal Salpingectomy </vt:lpstr>
      <vt:lpstr>Operating Time </vt:lpstr>
      <vt:lpstr>Possible Risks and Complications Of Salpingectomy </vt:lpstr>
      <vt:lpstr> Ovarian function before and after salpingectomy  </vt:lpstr>
      <vt:lpstr>No Short-term Negative Effects on Ovarian Reserve</vt:lpstr>
      <vt:lpstr>PowerPoint Presentation</vt:lpstr>
      <vt:lpstr>Time Of Prophylactic  </vt:lpstr>
      <vt:lpstr>BRCA gene (BReast CAncer gene)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MHennawy</cp:lastModifiedBy>
  <cp:revision>195</cp:revision>
  <dcterms:created xsi:type="dcterms:W3CDTF">2006-08-16T00:00:00Z</dcterms:created>
  <dcterms:modified xsi:type="dcterms:W3CDTF">2019-02-27T19:31:15Z</dcterms:modified>
</cp:coreProperties>
</file>